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56" r:id="rId2"/>
    <p:sldId id="257" r:id="rId3"/>
    <p:sldId id="258" r:id="rId4"/>
    <p:sldId id="259" r:id="rId5"/>
    <p:sldId id="260" r:id="rId6"/>
    <p:sldId id="261" r:id="rId7"/>
    <p:sldId id="262" r:id="rId8"/>
    <p:sldId id="263" r:id="rId9"/>
    <p:sldId id="264" r:id="rId10"/>
    <p:sldId id="266" r:id="rId11"/>
    <p:sldId id="265"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6"/>
    <p:restoredTop sz="71208"/>
  </p:normalViewPr>
  <p:slideViewPr>
    <p:cSldViewPr snapToGrid="0" snapToObjects="1">
      <p:cViewPr varScale="1">
        <p:scale>
          <a:sx n="41" d="100"/>
          <a:sy n="41" d="100"/>
        </p:scale>
        <p:origin x="1012"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8875CA-6EE5-E54F-B406-397E80827880}" type="datetimeFigureOut">
              <a:rPr lang="en-US" smtClean="0"/>
              <a:t>6/10/2020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6EC251-3C48-FB48-843C-F224E59917FD}" type="slidenum">
              <a:rPr lang="en-US" smtClean="0"/>
              <a:t>‹#›</a:t>
            </a:fld>
            <a:endParaRPr lang="en-US"/>
          </a:p>
        </p:txBody>
      </p:sp>
    </p:spTree>
    <p:extLst>
      <p:ext uri="{BB962C8B-B14F-4D97-AF65-F5344CB8AC3E}">
        <p14:creationId xmlns:p14="http://schemas.microsoft.com/office/powerpoint/2010/main" val="2582417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My name is Brooke Moore and the title of my research paper is The Contribution of Orthographic Learning to Skilled Word Reading.</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1</a:t>
            </a:fld>
            <a:endParaRPr lang="en-US"/>
          </a:p>
        </p:txBody>
      </p:sp>
    </p:spTree>
    <p:extLst>
      <p:ext uri="{BB962C8B-B14F-4D97-AF65-F5344CB8AC3E}">
        <p14:creationId xmlns:p14="http://schemas.microsoft.com/office/powerpoint/2010/main" val="6646435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Some more specific implications regarding instructional techniques include:</a:t>
            </a:r>
          </a:p>
          <a:p>
            <a:r>
              <a:rPr lang="en-US" sz="1200" kern="1200" dirty="0">
                <a:solidFill>
                  <a:schemeClr val="tx1"/>
                </a:solidFill>
                <a:effectLst/>
                <a:latin typeface="+mn-lt"/>
                <a:ea typeface="+mn-ea"/>
                <a:cs typeface="+mn-cs"/>
              </a:rPr>
              <a:t>Introducing words orally before showing the spelling (highlighting the importance of word phonology)</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Some studies indicate that teaching word specific vocabulary improves word learning</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Include activities or exercises that require children to practice spelling target words (such as mapping with sound-spelling boxes) to strengthen their orthographic representations</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10</a:t>
            </a:fld>
            <a:endParaRPr lang="en-US"/>
          </a:p>
        </p:txBody>
      </p:sp>
    </p:spTree>
    <p:extLst>
      <p:ext uri="{BB962C8B-B14F-4D97-AF65-F5344CB8AC3E}">
        <p14:creationId xmlns:p14="http://schemas.microsoft.com/office/powerpoint/2010/main" val="4257944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key take-aways from my research:</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The process of orthographic learning is incredibly complex! When planning word-specific instruction or intervention, remember:</a:t>
            </a:r>
          </a:p>
          <a:p>
            <a:pPr lvl="0"/>
            <a:r>
              <a:rPr lang="en-US" sz="1200" kern="1200" dirty="0">
                <a:solidFill>
                  <a:schemeClr val="tx1"/>
                </a:solidFill>
                <a:effectLst/>
                <a:latin typeface="+mn-lt"/>
                <a:ea typeface="+mn-ea"/>
                <a:cs typeface="+mn-cs"/>
              </a:rPr>
              <a:t>The words we choose for teaching matter</a:t>
            </a:r>
          </a:p>
          <a:p>
            <a:pPr lvl="0"/>
            <a:r>
              <a:rPr lang="en-US" sz="1200" kern="1200" dirty="0">
                <a:solidFill>
                  <a:schemeClr val="tx1"/>
                </a:solidFill>
                <a:effectLst/>
                <a:latin typeface="+mn-lt"/>
                <a:ea typeface="+mn-ea"/>
                <a:cs typeface="+mn-cs"/>
              </a:rPr>
              <a:t>The *way* we teach those words matter</a:t>
            </a:r>
          </a:p>
          <a:p>
            <a:pPr lvl="0"/>
            <a:r>
              <a:rPr lang="en-US" sz="1200" kern="1200" dirty="0">
                <a:solidFill>
                  <a:schemeClr val="tx1"/>
                </a:solidFill>
                <a:effectLst/>
                <a:latin typeface="+mn-lt"/>
                <a:ea typeface="+mn-ea"/>
                <a:cs typeface="+mn-cs"/>
              </a:rPr>
              <a:t>The differences in our students’ pre-existing knowledge and skills matter</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Thank you for viewing my presentation and I wish the best of luck to everyone! </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11</a:t>
            </a:fld>
            <a:endParaRPr lang="en-US"/>
          </a:p>
        </p:txBody>
      </p:sp>
    </p:spTree>
    <p:extLst>
      <p:ext uri="{BB962C8B-B14F-4D97-AF65-F5344CB8AC3E}">
        <p14:creationId xmlns:p14="http://schemas.microsoft.com/office/powerpoint/2010/main" val="807252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the last few years I have had a growing interest in orthographic mapping and how the research on how we store words in memory can help shape the way we teach kids not just to know how to figure out unfamiliar words, but how to learn those words so that they remember them each time they encounter them. People like David Kilpatrick have been instrumental in highlighting years of research on orthographic learning, and in particular, the research on orthographic mapping. It is exciting that this work is making its way into the hands of classroom teachers and reading specialists.  Initially, I had planned to do my research specifically on orthographic mapping, but then decided to broaden the topic to orthographic learning.</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2</a:t>
            </a:fld>
            <a:endParaRPr lang="en-US"/>
          </a:p>
        </p:txBody>
      </p:sp>
    </p:spTree>
    <p:extLst>
      <p:ext uri="{BB962C8B-B14F-4D97-AF65-F5344CB8AC3E}">
        <p14:creationId xmlns:p14="http://schemas.microsoft.com/office/powerpoint/2010/main" val="4279056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Orthographic learning can be defined as the process of learning to read and remember specific, individual words, resulting in complete and accurate orthographic representations of words.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It involves the bonding of a word’s spelling, pronunciation and meaning in the reader’s memory. </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Orthographic learning is important because without it, a reader has to decode or otherwise identify specific words each and every time they encounter them, negatively affecting both fluency and comprehension.</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3</a:t>
            </a:fld>
            <a:endParaRPr lang="en-US"/>
          </a:p>
        </p:txBody>
      </p:sp>
    </p:spTree>
    <p:extLst>
      <p:ext uri="{BB962C8B-B14F-4D97-AF65-F5344CB8AC3E}">
        <p14:creationId xmlns:p14="http://schemas.microsoft.com/office/powerpoint/2010/main" val="14674440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My </a:t>
            </a:r>
            <a:r>
              <a:rPr lang="en-US" sz="1200" u="sng" kern="1200" dirty="0">
                <a:solidFill>
                  <a:schemeClr val="tx1"/>
                </a:solidFill>
                <a:effectLst/>
                <a:latin typeface="+mn-lt"/>
                <a:ea typeface="+mn-ea"/>
                <a:cs typeface="+mn-cs"/>
              </a:rPr>
              <a:t>goal</a:t>
            </a:r>
            <a:r>
              <a:rPr lang="en-US" sz="1200" kern="1200" dirty="0">
                <a:solidFill>
                  <a:schemeClr val="tx1"/>
                </a:solidFill>
                <a:effectLst/>
                <a:latin typeface="+mn-lt"/>
                <a:ea typeface="+mn-ea"/>
                <a:cs typeface="+mn-cs"/>
              </a:rPr>
              <a:t> in writing this literature review was to research the factors and learning conditions associated with orthographic learning. </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rPr>
              <a:t>primary question</a:t>
            </a:r>
            <a:r>
              <a:rPr lang="en-US" sz="1200" kern="1200" dirty="0">
                <a:solidFill>
                  <a:schemeClr val="tx1"/>
                </a:solidFill>
                <a:effectLst/>
                <a:latin typeface="+mn-lt"/>
                <a:ea typeface="+mn-ea"/>
                <a:cs typeface="+mn-cs"/>
              </a:rPr>
              <a:t> I sought to answer was how words transition from being unfamiliar, requiring identification strategies, to familiar, where they can be read instantly from memory. </a:t>
            </a:r>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rPr>
              <a:t>studies</a:t>
            </a:r>
            <a:r>
              <a:rPr lang="en-US" sz="1200" kern="1200" dirty="0">
                <a:solidFill>
                  <a:schemeClr val="tx1"/>
                </a:solidFill>
                <a:effectLst/>
                <a:latin typeface="+mn-lt"/>
                <a:ea typeface="+mn-ea"/>
                <a:cs typeface="+mn-cs"/>
              </a:rPr>
              <a:t> I chose to review were all published in the last ten years and focused on beginning or struggling readers in the early elementary grades. </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4</a:t>
            </a:fld>
            <a:endParaRPr lang="en-US"/>
          </a:p>
        </p:txBody>
      </p:sp>
    </p:spTree>
    <p:extLst>
      <p:ext uri="{BB962C8B-B14F-4D97-AF65-F5344CB8AC3E}">
        <p14:creationId xmlns:p14="http://schemas.microsoft.com/office/powerpoint/2010/main" val="110369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sym typeface="Wingdings" pitchFamily="2" charset="2"/>
              </a:rPr>
              <a:t></a:t>
            </a:r>
            <a:r>
              <a:rPr lang="en-US" sz="1200" u="sng" kern="1200" dirty="0">
                <a:solidFill>
                  <a:schemeClr val="tx1"/>
                </a:solidFill>
                <a:effectLst/>
                <a:latin typeface="+mn-lt"/>
                <a:ea typeface="+mn-ea"/>
                <a:cs typeface="+mn-cs"/>
              </a:rPr>
              <a:t>Word specific factors</a:t>
            </a:r>
            <a:r>
              <a:rPr lang="en-US" sz="1200" kern="1200" dirty="0">
                <a:solidFill>
                  <a:schemeClr val="tx1"/>
                </a:solidFill>
                <a:effectLst/>
                <a:latin typeface="+mn-lt"/>
                <a:ea typeface="+mn-ea"/>
                <a:cs typeface="+mn-cs"/>
              </a:rPr>
              <a:t> I explored included phonology, semantics/vocabulary, grapheme-phoneme regularity, grammatical class or syntax, and spelling. </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The </a:t>
            </a:r>
            <a:r>
              <a:rPr lang="en-US" sz="1200" u="sng" kern="1200" dirty="0">
                <a:solidFill>
                  <a:schemeClr val="tx1"/>
                </a:solidFill>
                <a:effectLst/>
                <a:latin typeface="+mn-lt"/>
                <a:ea typeface="+mn-ea"/>
                <a:cs typeface="+mn-cs"/>
              </a:rPr>
              <a:t>learning conditions</a:t>
            </a:r>
            <a:r>
              <a:rPr lang="en-US" sz="1200" kern="1200" dirty="0">
                <a:solidFill>
                  <a:schemeClr val="tx1"/>
                </a:solidFill>
                <a:effectLst/>
                <a:latin typeface="+mn-lt"/>
                <a:ea typeface="+mn-ea"/>
                <a:cs typeface="+mn-cs"/>
              </a:rPr>
              <a:t> I researched focused on the difference between teaching words in context or in isolation. </a:t>
            </a:r>
          </a:p>
          <a:p>
            <a:r>
              <a:rPr lang="en-US" sz="1200" kern="1200" dirty="0">
                <a:solidFill>
                  <a:schemeClr val="tx1"/>
                </a:solidFill>
                <a:effectLst/>
                <a:latin typeface="+mn-lt"/>
                <a:ea typeface="+mn-ea"/>
                <a:cs typeface="+mn-cs"/>
                <a:sym typeface="Wingdings" pitchFamily="2" charset="2"/>
              </a:rPr>
              <a:t></a:t>
            </a:r>
            <a:r>
              <a:rPr lang="en-US" sz="1200" u="sng" kern="1200" dirty="0">
                <a:solidFill>
                  <a:schemeClr val="tx1"/>
                </a:solidFill>
                <a:effectLst/>
                <a:latin typeface="+mn-lt"/>
                <a:ea typeface="+mn-ea"/>
                <a:cs typeface="+mn-cs"/>
              </a:rPr>
              <a:t>Individual differences</a:t>
            </a:r>
            <a:r>
              <a:rPr lang="en-US" sz="1200" kern="1200" dirty="0">
                <a:solidFill>
                  <a:schemeClr val="tx1"/>
                </a:solidFill>
                <a:effectLst/>
                <a:latin typeface="+mn-lt"/>
                <a:ea typeface="+mn-ea"/>
                <a:cs typeface="+mn-cs"/>
              </a:rPr>
              <a:t> that I looked at included language skills, alphabetic knowledge and decoding levels.</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5</a:t>
            </a:fld>
            <a:endParaRPr lang="en-US"/>
          </a:p>
        </p:txBody>
      </p:sp>
    </p:spTree>
    <p:extLst>
      <p:ext uri="{BB962C8B-B14F-4D97-AF65-F5344CB8AC3E}">
        <p14:creationId xmlns:p14="http://schemas.microsoft.com/office/powerpoint/2010/main" val="42406101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findings related to word specific factors showed that:</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orthographic learning was enhanced by pre-exposure to a word’s phonology. In other words, introduce the word orally first, before showing and teaching its spelling. </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words with consistent grapheme-phoneme correspondences were more easily learned than irregular words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knowledge of word-specific vocabulary enhanced word learning but not generalized vocabulary knowledge</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a word’s grammatical class makes a difference in one’s ability to learn specific words. Function words that require context for meaning and are often irregularly spelled pose particular problems for orthographic learning, while content words such as nouns are more easily learned, even if they are irregularly spelled</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Learning by spelling the words improves both the strength and quality of orthographic representations in comparison to learning by reading the word only</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6</a:t>
            </a:fld>
            <a:endParaRPr lang="en-US"/>
          </a:p>
        </p:txBody>
      </p:sp>
    </p:spTree>
    <p:extLst>
      <p:ext uri="{BB962C8B-B14F-4D97-AF65-F5344CB8AC3E}">
        <p14:creationId xmlns:p14="http://schemas.microsoft.com/office/powerpoint/2010/main" val="5201489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findings related to specific learning conditions: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target words taught in isolation (that is, without the context of a sentence or story) result in stronger orthographic images, but only for readers with age appropriate decoding skills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teaching new words in the context of sentences or stories helps children read the words initially, but doesn’t necessarily result in more permanent word learning (studies report conflicting results)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words taught in the context of sentences or stories help readers learn the semantic and syntactic elements of words but results in weaker orthographic representations</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7</a:t>
            </a:fld>
            <a:endParaRPr lang="en-US"/>
          </a:p>
        </p:txBody>
      </p:sp>
    </p:spTree>
    <p:extLst>
      <p:ext uri="{BB962C8B-B14F-4D97-AF65-F5344CB8AC3E}">
        <p14:creationId xmlns:p14="http://schemas.microsoft.com/office/powerpoint/2010/main" val="2653867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Here are the findings related to the role of individual differences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Individual alphabetic skills and decoding ability level determines the ease of specific word learning</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An </a:t>
            </a:r>
            <a:r>
              <a:rPr lang="en-US" sz="1200" kern="1200" dirty="0" err="1">
                <a:solidFill>
                  <a:schemeClr val="tx1"/>
                </a:solidFill>
                <a:effectLst/>
                <a:latin typeface="+mn-lt"/>
                <a:ea typeface="+mn-ea"/>
                <a:cs typeface="+mn-cs"/>
              </a:rPr>
              <a:t>individuals’s</a:t>
            </a:r>
            <a:r>
              <a:rPr lang="en-US" sz="1200" kern="1200" dirty="0">
                <a:solidFill>
                  <a:schemeClr val="tx1"/>
                </a:solidFill>
                <a:effectLst/>
                <a:latin typeface="+mn-lt"/>
                <a:ea typeface="+mn-ea"/>
                <a:cs typeface="+mn-cs"/>
              </a:rPr>
              <a:t> pre-existing orthographic knowledge contributes to stronger orthographic representations of words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I found mixed results on the contribution of individual vocabulary skills. Overall, I found that </a:t>
            </a:r>
          </a:p>
          <a:p>
            <a:pPr lvl="0"/>
            <a:r>
              <a:rPr lang="en-US" sz="1200" kern="1200" dirty="0">
                <a:solidFill>
                  <a:schemeClr val="tx1"/>
                </a:solidFill>
                <a:effectLst/>
                <a:latin typeface="+mn-lt"/>
                <a:ea typeface="+mn-ea"/>
                <a:cs typeface="+mn-cs"/>
              </a:rPr>
              <a:t>Oral vocabulary benefits world learning</a:t>
            </a:r>
          </a:p>
          <a:p>
            <a:pPr lvl="0"/>
            <a:r>
              <a:rPr lang="en-US" sz="1200" kern="1200" dirty="0">
                <a:solidFill>
                  <a:schemeClr val="tx1"/>
                </a:solidFill>
                <a:effectLst/>
                <a:latin typeface="+mn-lt"/>
                <a:ea typeface="+mn-ea"/>
                <a:cs typeface="+mn-cs"/>
              </a:rPr>
              <a:t>Generalized vocabulary knowledge is not necessarily associated with increased orthographic learning</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8</a:t>
            </a:fld>
            <a:endParaRPr lang="en-US"/>
          </a:p>
        </p:txBody>
      </p:sp>
    </p:spTree>
    <p:extLst>
      <p:ext uri="{BB962C8B-B14F-4D97-AF65-F5344CB8AC3E}">
        <p14:creationId xmlns:p14="http://schemas.microsoft.com/office/powerpoint/2010/main" val="1757225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These studies provide important implications for how educators teach words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First, educators should determine specific goals when teaching words, in order to focus on targeted word elements (for example, whether it’s more important to focus on phonology and orthography, as it might be for the youngest readers, or semantics and syntax, for older or more advanced readers)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Second, not all words are learned with equal effort. Words that have regular grapheme-phoneme correspondence and that have more concrete meaning (such as content words) are more easily learned than irregular or abstract words</a:t>
            </a:r>
          </a:p>
          <a:p>
            <a:r>
              <a:rPr lang="en-US" sz="1200" kern="1200" dirty="0">
                <a:solidFill>
                  <a:schemeClr val="tx1"/>
                </a:solidFill>
                <a:effectLst/>
                <a:latin typeface="+mn-lt"/>
                <a:ea typeface="+mn-ea"/>
                <a:cs typeface="+mn-cs"/>
                <a:sym typeface="Wingdings" pitchFamily="2" charset="2"/>
              </a:rPr>
              <a:t></a:t>
            </a:r>
            <a:r>
              <a:rPr lang="en-US" sz="1200" kern="1200" dirty="0">
                <a:solidFill>
                  <a:schemeClr val="tx1"/>
                </a:solidFill>
                <a:effectLst/>
                <a:latin typeface="+mn-lt"/>
                <a:ea typeface="+mn-ea"/>
                <a:cs typeface="+mn-cs"/>
              </a:rPr>
              <a:t> Third, students’ language, alphabetic and decoding skills impact their ability to learn words. Partial alphabetic readers are not good candidates for learning irregular words or function words; instead, instruction time may be better spent strengthening their phonemic awareness skills, letter-sound correspondence knowledge, and blending skills</a:t>
            </a:r>
          </a:p>
          <a:p>
            <a:endParaRPr lang="en-US" dirty="0"/>
          </a:p>
        </p:txBody>
      </p:sp>
      <p:sp>
        <p:nvSpPr>
          <p:cNvPr id="4" name="Slide Number Placeholder 3"/>
          <p:cNvSpPr>
            <a:spLocks noGrp="1"/>
          </p:cNvSpPr>
          <p:nvPr>
            <p:ph type="sldNum" sz="quarter" idx="5"/>
          </p:nvPr>
        </p:nvSpPr>
        <p:spPr/>
        <p:txBody>
          <a:bodyPr/>
          <a:lstStyle/>
          <a:p>
            <a:fld id="{7A6EC251-3C48-FB48-843C-F224E59917FD}" type="slidenum">
              <a:rPr lang="en-US" smtClean="0"/>
              <a:t>9</a:t>
            </a:fld>
            <a:endParaRPr lang="en-US"/>
          </a:p>
        </p:txBody>
      </p:sp>
    </p:spTree>
    <p:extLst>
      <p:ext uri="{BB962C8B-B14F-4D97-AF65-F5344CB8AC3E}">
        <p14:creationId xmlns:p14="http://schemas.microsoft.com/office/powerpoint/2010/main" val="7374447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6/10/2020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6/10/2020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6/10/2020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7.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7.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3.png"/><Relationship Id="rId5" Type="http://schemas.openxmlformats.org/officeDocument/2006/relationships/image" Target="../media/image2.jpeg"/><Relationship Id="rId4" Type="http://schemas.openxmlformats.org/officeDocument/2006/relationships/notesSlide" Target="../notesSlides/notesSlide11.xml"/><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9.jpeg"/><Relationship Id="rId5" Type="http://schemas.openxmlformats.org/officeDocument/2006/relationships/image" Target="../media/image2.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jpg"/><Relationship Id="rId5" Type="http://schemas.openxmlformats.org/officeDocument/2006/relationships/image" Target="../media/image2.jpe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eg"/><Relationship Id="rId5" Type="http://schemas.openxmlformats.org/officeDocument/2006/relationships/image" Target="../media/image2.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7.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2.jpe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33FDC-9A96-9246-AA10-E2736B4EFE3C}"/>
              </a:ext>
            </a:extLst>
          </p:cNvPr>
          <p:cNvSpPr>
            <a:spLocks noGrp="1"/>
          </p:cNvSpPr>
          <p:nvPr>
            <p:ph type="ctrTitle"/>
          </p:nvPr>
        </p:nvSpPr>
        <p:spPr/>
        <p:txBody>
          <a:bodyPr/>
          <a:lstStyle/>
          <a:p>
            <a:r>
              <a:rPr lang="en-US" sz="3600" dirty="0"/>
              <a:t>The Contribution of Orthographic Learning to Skilled Word Reading</a:t>
            </a:r>
          </a:p>
        </p:txBody>
      </p:sp>
      <p:sp>
        <p:nvSpPr>
          <p:cNvPr id="3" name="Subtitle 2">
            <a:extLst>
              <a:ext uri="{FF2B5EF4-FFF2-40B4-BE49-F238E27FC236}">
                <a16:creationId xmlns:a16="http://schemas.microsoft.com/office/drawing/2014/main" id="{F844BEEC-CBD8-814F-98C2-B95AAB19F48A}"/>
              </a:ext>
            </a:extLst>
          </p:cNvPr>
          <p:cNvSpPr>
            <a:spLocks noGrp="1"/>
          </p:cNvSpPr>
          <p:nvPr>
            <p:ph type="subTitle" idx="1"/>
          </p:nvPr>
        </p:nvSpPr>
        <p:spPr/>
        <p:txBody>
          <a:bodyPr/>
          <a:lstStyle/>
          <a:p>
            <a:r>
              <a:rPr lang="en-US" dirty="0"/>
              <a:t>Brooke Moore</a:t>
            </a:r>
          </a:p>
        </p:txBody>
      </p:sp>
      <p:pic>
        <p:nvPicPr>
          <p:cNvPr id="5" name="Online Media 4" descr="Recorded Sound">
            <a:hlinkClick r:id="" action="ppaction://media"/>
            <a:extLst>
              <a:ext uri="{FF2B5EF4-FFF2-40B4-BE49-F238E27FC236}">
                <a16:creationId xmlns:a16="http://schemas.microsoft.com/office/drawing/2014/main" id="{5F1561A2-FE5C-BE47-9608-C6BA1807CC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51472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40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34D410B-DCEF-5540-AEDB-710A1604A0E4}"/>
              </a:ext>
            </a:extLst>
          </p:cNvPr>
          <p:cNvSpPr>
            <a:spLocks noGrp="1"/>
          </p:cNvSpPr>
          <p:nvPr>
            <p:ph type="title"/>
          </p:nvPr>
        </p:nvSpPr>
        <p:spPr>
          <a:xfrm>
            <a:off x="1295402" y="982132"/>
            <a:ext cx="9601196" cy="1303867"/>
          </a:xfrm>
        </p:spPr>
        <p:txBody>
          <a:bodyPr/>
          <a:lstStyle/>
          <a:p>
            <a:r>
              <a:rPr lang="en-US" dirty="0"/>
              <a:t>Implications (continued)</a:t>
            </a:r>
          </a:p>
        </p:txBody>
      </p:sp>
      <p:sp>
        <p:nvSpPr>
          <p:cNvPr id="7" name="Content Placeholder 2">
            <a:extLst>
              <a:ext uri="{FF2B5EF4-FFF2-40B4-BE49-F238E27FC236}">
                <a16:creationId xmlns:a16="http://schemas.microsoft.com/office/drawing/2014/main" id="{1F4F5D03-35F8-0446-940F-1AE738AC42DD}"/>
              </a:ext>
            </a:extLst>
          </p:cNvPr>
          <p:cNvSpPr>
            <a:spLocks noGrp="1"/>
          </p:cNvSpPr>
          <p:nvPr>
            <p:ph idx="1"/>
          </p:nvPr>
        </p:nvSpPr>
        <p:spPr>
          <a:xfrm>
            <a:off x="1295401" y="2556932"/>
            <a:ext cx="9601196" cy="3318936"/>
          </a:xfrm>
        </p:spPr>
        <p:txBody>
          <a:bodyPr>
            <a:normAutofit/>
          </a:bodyPr>
          <a:lstStyle/>
          <a:p>
            <a:r>
              <a:rPr lang="en-US" dirty="0"/>
              <a:t>Introducing words orally before showing the spelling benefits word-specific orthographic learning</a:t>
            </a:r>
          </a:p>
          <a:p>
            <a:r>
              <a:rPr lang="en-US" dirty="0"/>
              <a:t>Some studies indicate that teaching word specific vocabulary improves word learning</a:t>
            </a:r>
          </a:p>
          <a:p>
            <a:r>
              <a:rPr lang="en-US" dirty="0"/>
              <a:t>Include activities or exercises that require children to practice spelling target words (such as mapping with sound-spelling boxes) to strengthen orthographic representations</a:t>
            </a:r>
          </a:p>
        </p:txBody>
      </p:sp>
      <p:pic>
        <p:nvPicPr>
          <p:cNvPr id="8" name="Online Media 7" descr="Recorded Sound">
            <a:hlinkClick r:id="" action="ppaction://media"/>
            <a:extLst>
              <a:ext uri="{FF2B5EF4-FFF2-40B4-BE49-F238E27FC236}">
                <a16:creationId xmlns:a16="http://schemas.microsoft.com/office/drawing/2014/main" id="{7C5AD346-242B-0A46-B06D-6FC0FE4B2EA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241109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79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572F6A24-139E-4EB5-86D2-431F42EF85C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7" name="Group 26">
            <a:extLst>
              <a:ext uri="{FF2B5EF4-FFF2-40B4-BE49-F238E27FC236}">
                <a16:creationId xmlns:a16="http://schemas.microsoft.com/office/drawing/2014/main" id="{3963AE85-BE5D-4975-BACF-DDDCC9C2ACDE}"/>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28" name="Picture 27">
              <a:extLst>
                <a:ext uri="{FF2B5EF4-FFF2-40B4-BE49-F238E27FC236}">
                  <a16:creationId xmlns:a16="http://schemas.microsoft.com/office/drawing/2014/main" id="{1E7751F0-16BF-4A9D-B778-5D46B92B4470}"/>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a:blip r:embed="rId6">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9" name="Rectangle 28">
              <a:extLst>
                <a:ext uri="{FF2B5EF4-FFF2-40B4-BE49-F238E27FC236}">
                  <a16:creationId xmlns:a16="http://schemas.microsoft.com/office/drawing/2014/main" id="{1D755924-121A-47AA-8613-995D4108BCDB}"/>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30" name="Picture 29">
              <a:extLst>
                <a:ext uri="{FF2B5EF4-FFF2-40B4-BE49-F238E27FC236}">
                  <a16:creationId xmlns:a16="http://schemas.microsoft.com/office/drawing/2014/main" id="{B4D2AFDA-19BE-4455-830E-1541E5D7BAE6}"/>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31" name="Picture 30">
              <a:extLst>
                <a:ext uri="{FF2B5EF4-FFF2-40B4-BE49-F238E27FC236}">
                  <a16:creationId xmlns:a16="http://schemas.microsoft.com/office/drawing/2014/main" id="{0FB15EBF-E414-4E00-87E7-700A78A60F61}"/>
                </a:ext>
                <a:ext uri="{C183D7F6-B498-43B3-948B-1728B52AA6E4}">
                  <adec:decorative xmlns:adec="http://schemas.microsoft.com/office/drawing/2017/decorative" xmlns="" val="1"/>
                </a:ext>
              </a:extLst>
            </p:cNvPr>
            <p:cNvPicPr>
              <a:picLocks noChangeAspect="1"/>
            </p:cNvPicPr>
            <p:nvPr>
              <p:extLst>
                <p:ext uri="{386F3935-93C4-4BCD-93E2-E3B085C9AB24}">
                  <p16:designElem xmlns:p16="http://schemas.microsoft.com/office/powerpoint/2015/main" val="1"/>
                </p:ext>
              </p:extLst>
            </p:nvPr>
          </p:nvPicPr>
          <p:blipFill rotWithShape="1">
            <a:blip r:embed="rId7">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1">
            <a:extLst>
              <a:ext uri="{FF2B5EF4-FFF2-40B4-BE49-F238E27FC236}">
                <a16:creationId xmlns:a16="http://schemas.microsoft.com/office/drawing/2014/main" id="{38730BEC-98AE-0747-BF39-0F62A7BE1F95}"/>
              </a:ext>
            </a:extLst>
          </p:cNvPr>
          <p:cNvSpPr>
            <a:spLocks noGrp="1"/>
          </p:cNvSpPr>
          <p:nvPr>
            <p:ph type="title"/>
          </p:nvPr>
        </p:nvSpPr>
        <p:spPr>
          <a:xfrm>
            <a:off x="6094412" y="982132"/>
            <a:ext cx="4802185" cy="1303867"/>
          </a:xfrm>
        </p:spPr>
        <p:txBody>
          <a:bodyPr>
            <a:normAutofit/>
          </a:bodyPr>
          <a:lstStyle/>
          <a:p>
            <a:r>
              <a:rPr lang="en-US" sz="4100" dirty="0"/>
              <a:t>Key take-aways</a:t>
            </a:r>
          </a:p>
        </p:txBody>
      </p:sp>
      <p:sp>
        <p:nvSpPr>
          <p:cNvPr id="33" name="Rectangle 32">
            <a:extLst>
              <a:ext uri="{FF2B5EF4-FFF2-40B4-BE49-F238E27FC236}">
                <a16:creationId xmlns:a16="http://schemas.microsoft.com/office/drawing/2014/main" id="{C9DA5B05-DD14-4860-AC45-02A8D2EE1A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4517009"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group of people standing in front of a crowd&#10;&#10;Description automatically generated">
            <a:extLst>
              <a:ext uri="{FF2B5EF4-FFF2-40B4-BE49-F238E27FC236}">
                <a16:creationId xmlns:a16="http://schemas.microsoft.com/office/drawing/2014/main" id="{32BB5B47-ACB3-F34D-A7C6-496D0B602B9F}"/>
              </a:ext>
            </a:extLst>
          </p:cNvPr>
          <p:cNvPicPr>
            <a:picLocks noChangeAspect="1"/>
          </p:cNvPicPr>
          <p:nvPr/>
        </p:nvPicPr>
        <p:blipFill rotWithShape="1">
          <a:blip r:embed="rId8"/>
          <a:srcRect l="9484" r="21445" b="1"/>
          <a:stretch/>
        </p:blipFill>
        <p:spPr>
          <a:xfrm>
            <a:off x="1412683" y="1410208"/>
            <a:ext cx="3876801" cy="3858780"/>
          </a:xfrm>
          <a:prstGeom prst="rect">
            <a:avLst/>
          </a:prstGeom>
        </p:spPr>
      </p:pic>
      <p:cxnSp>
        <p:nvCxnSpPr>
          <p:cNvPr id="35" name="Straight Connector 34">
            <a:extLst>
              <a:ext uri="{FF2B5EF4-FFF2-40B4-BE49-F238E27FC236}">
                <a16:creationId xmlns:a16="http://schemas.microsoft.com/office/drawing/2014/main" id="{36BE37AC-AD36-4C42-9B8C-C5500F4E7C6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2" y="2400639"/>
            <a:ext cx="4802185"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012ADE66-7401-E340-A9E9-EA992FEFCCDE}"/>
              </a:ext>
            </a:extLst>
          </p:cNvPr>
          <p:cNvSpPr>
            <a:spLocks noGrp="1"/>
          </p:cNvSpPr>
          <p:nvPr>
            <p:ph idx="1"/>
          </p:nvPr>
        </p:nvSpPr>
        <p:spPr>
          <a:xfrm>
            <a:off x="6094412" y="2556932"/>
            <a:ext cx="4802184" cy="3318936"/>
          </a:xfrm>
        </p:spPr>
        <p:txBody>
          <a:bodyPr>
            <a:normAutofit/>
          </a:bodyPr>
          <a:lstStyle/>
          <a:p>
            <a:pPr marL="0" indent="0">
              <a:buNone/>
            </a:pPr>
            <a:r>
              <a:rPr lang="en-US" dirty="0"/>
              <a:t>Orthographic learning is complex! When planning word-specific instruction or intervention, remember:</a:t>
            </a:r>
          </a:p>
          <a:p>
            <a:pPr lvl="1"/>
            <a:r>
              <a:rPr lang="en-US" dirty="0"/>
              <a:t>The words we choose to teach matter</a:t>
            </a:r>
          </a:p>
          <a:p>
            <a:pPr lvl="1"/>
            <a:r>
              <a:rPr lang="en-US" dirty="0"/>
              <a:t>The way we teach those words matter</a:t>
            </a:r>
          </a:p>
          <a:p>
            <a:pPr lvl="1"/>
            <a:r>
              <a:rPr lang="en-US" dirty="0"/>
              <a:t>The differences in our students’ pre-existing knowledge and skills matter</a:t>
            </a:r>
          </a:p>
        </p:txBody>
      </p:sp>
      <p:pic>
        <p:nvPicPr>
          <p:cNvPr id="8" name="Online Media 7" descr="Recorded Sound">
            <a:hlinkClick r:id="" action="ppaction://media"/>
            <a:extLst>
              <a:ext uri="{FF2B5EF4-FFF2-40B4-BE49-F238E27FC236}">
                <a16:creationId xmlns:a16="http://schemas.microsoft.com/office/drawing/2014/main" id="{CB13E491-74AF-934B-82FE-E47753E65504}"/>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60094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7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C55E-1AEE-124E-977A-9059D171E884}"/>
              </a:ext>
            </a:extLst>
          </p:cNvPr>
          <p:cNvSpPr>
            <a:spLocks noGrp="1"/>
          </p:cNvSpPr>
          <p:nvPr>
            <p:ph type="title"/>
          </p:nvPr>
        </p:nvSpPr>
        <p:spPr/>
        <p:txBody>
          <a:bodyPr/>
          <a:lstStyle/>
          <a:p>
            <a:r>
              <a:rPr lang="en-US" dirty="0"/>
              <a:t>Orthographic Mapping</a:t>
            </a:r>
          </a:p>
        </p:txBody>
      </p:sp>
      <p:pic>
        <p:nvPicPr>
          <p:cNvPr id="5" name="Content Placeholder 4" descr="A close up of a sign&#10;&#10;Description automatically generated">
            <a:extLst>
              <a:ext uri="{FF2B5EF4-FFF2-40B4-BE49-F238E27FC236}">
                <a16:creationId xmlns:a16="http://schemas.microsoft.com/office/drawing/2014/main" id="{A4B33734-B2F6-1F4F-A4EA-5D7293AEE0EE}"/>
              </a:ext>
            </a:extLst>
          </p:cNvPr>
          <p:cNvPicPr>
            <a:picLocks noGrp="1" noChangeAspect="1"/>
          </p:cNvPicPr>
          <p:nvPr>
            <p:ph idx="1"/>
          </p:nvPr>
        </p:nvPicPr>
        <p:blipFill rotWithShape="1">
          <a:blip r:embed="rId5"/>
          <a:srcRect t="10722" b="16615"/>
          <a:stretch/>
        </p:blipFill>
        <p:spPr>
          <a:xfrm>
            <a:off x="3036794" y="2639120"/>
            <a:ext cx="6118411" cy="3338891"/>
          </a:xfrm>
        </p:spPr>
      </p:pic>
      <p:pic>
        <p:nvPicPr>
          <p:cNvPr id="6" name="Online Media 5" descr="Recorded Sound">
            <a:hlinkClick r:id="" action="ppaction://media"/>
            <a:extLst>
              <a:ext uri="{FF2B5EF4-FFF2-40B4-BE49-F238E27FC236}">
                <a16:creationId xmlns:a16="http://schemas.microsoft.com/office/drawing/2014/main" id="{58BCEA82-E08C-B74A-8657-14556187D9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329739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94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AB683-8F92-9646-A9B7-FE7F0181BA1F}"/>
              </a:ext>
            </a:extLst>
          </p:cNvPr>
          <p:cNvSpPr>
            <a:spLocks noGrp="1"/>
          </p:cNvSpPr>
          <p:nvPr>
            <p:ph type="title"/>
          </p:nvPr>
        </p:nvSpPr>
        <p:spPr>
          <a:xfrm>
            <a:off x="1295402" y="982132"/>
            <a:ext cx="9601196" cy="1303867"/>
          </a:xfrm>
        </p:spPr>
        <p:txBody>
          <a:bodyPr>
            <a:normAutofit/>
          </a:bodyPr>
          <a:lstStyle/>
          <a:p>
            <a:r>
              <a:rPr lang="en-US">
                <a:solidFill>
                  <a:srgbClr val="262626"/>
                </a:solidFill>
              </a:rPr>
              <a:t>Orthographic Learning</a:t>
            </a:r>
          </a:p>
        </p:txBody>
      </p:sp>
      <p:sp>
        <p:nvSpPr>
          <p:cNvPr id="3" name="Content Placeholder 2">
            <a:extLst>
              <a:ext uri="{FF2B5EF4-FFF2-40B4-BE49-F238E27FC236}">
                <a16:creationId xmlns:a16="http://schemas.microsoft.com/office/drawing/2014/main" id="{216D3A02-44CF-CA4D-9744-B484AB88A252}"/>
              </a:ext>
            </a:extLst>
          </p:cNvPr>
          <p:cNvSpPr>
            <a:spLocks noGrp="1"/>
          </p:cNvSpPr>
          <p:nvPr>
            <p:ph idx="1"/>
          </p:nvPr>
        </p:nvSpPr>
        <p:spPr>
          <a:xfrm>
            <a:off x="1295402" y="2556932"/>
            <a:ext cx="6256866" cy="3318936"/>
          </a:xfrm>
        </p:spPr>
        <p:txBody>
          <a:bodyPr>
            <a:normAutofit/>
          </a:bodyPr>
          <a:lstStyle/>
          <a:p>
            <a:pPr>
              <a:lnSpc>
                <a:spcPct val="90000"/>
              </a:lnSpc>
            </a:pPr>
            <a:r>
              <a:rPr lang="en-US" sz="2200" dirty="0">
                <a:solidFill>
                  <a:srgbClr val="262626"/>
                </a:solidFill>
              </a:rPr>
              <a:t>The process of learning to read and remember specific, individual words, resulting in complete and accurate representations of words</a:t>
            </a:r>
          </a:p>
          <a:p>
            <a:pPr>
              <a:lnSpc>
                <a:spcPct val="90000"/>
              </a:lnSpc>
            </a:pPr>
            <a:r>
              <a:rPr lang="en-US" sz="2200" dirty="0">
                <a:solidFill>
                  <a:srgbClr val="262626"/>
                </a:solidFill>
              </a:rPr>
              <a:t>Involves the bonding of a word’s spelling, pronunciation and meaning in the reader’s memory</a:t>
            </a:r>
          </a:p>
          <a:p>
            <a:pPr>
              <a:lnSpc>
                <a:spcPct val="90000"/>
              </a:lnSpc>
            </a:pPr>
            <a:r>
              <a:rPr lang="en-US" sz="2200" dirty="0">
                <a:solidFill>
                  <a:srgbClr val="262626"/>
                </a:solidFill>
              </a:rPr>
              <a:t>Without orthographic learning, a reader has to decode or otherwise identify specific words each and every time they encounter them, negatively affecting both fluency and comprehension</a:t>
            </a:r>
          </a:p>
        </p:txBody>
      </p:sp>
      <p:pic>
        <p:nvPicPr>
          <p:cNvPr id="5" name="Picture 4" descr="A close up of text on a black background&#10;&#10;Description automatically generated">
            <a:extLst>
              <a:ext uri="{FF2B5EF4-FFF2-40B4-BE49-F238E27FC236}">
                <a16:creationId xmlns:a16="http://schemas.microsoft.com/office/drawing/2014/main" id="{3E2E384C-4633-6847-BDA3-D59389DE1F08}"/>
              </a:ext>
            </a:extLst>
          </p:cNvPr>
          <p:cNvPicPr>
            <a:picLocks noChangeAspect="1"/>
          </p:cNvPicPr>
          <p:nvPr/>
        </p:nvPicPr>
        <p:blipFill>
          <a:blip r:embed="rId6"/>
          <a:stretch>
            <a:fillRect/>
          </a:stretch>
        </p:blipFill>
        <p:spPr>
          <a:xfrm>
            <a:off x="8085026" y="3219221"/>
            <a:ext cx="2739728" cy="1816558"/>
          </a:xfrm>
          <a:prstGeom prst="rect">
            <a:avLst/>
          </a:prstGeom>
          <a:ln w="57150" cmpd="thickThin">
            <a:solidFill>
              <a:srgbClr val="7F7F7F"/>
            </a:solidFill>
            <a:miter lim="800000"/>
          </a:ln>
          <a:scene3d>
            <a:camera prst="orthographicFront"/>
            <a:lightRig rig="sunrise" dir="t"/>
          </a:scene3d>
          <a:sp3d prstMaterial="translucentPowder"/>
        </p:spPr>
      </p:pic>
      <p:pic>
        <p:nvPicPr>
          <p:cNvPr id="6" name="Online Media 5" descr="Recorded Sound">
            <a:hlinkClick r:id="" action="ppaction://media"/>
            <a:extLst>
              <a:ext uri="{FF2B5EF4-FFF2-40B4-BE49-F238E27FC236}">
                <a16:creationId xmlns:a16="http://schemas.microsoft.com/office/drawing/2014/main" id="{5DE5730D-056C-4540-BB35-4AC27832C63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19127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1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9B7E4E-DAAD-4948-807F-F7ED9D816FB4}"/>
              </a:ext>
            </a:extLst>
          </p:cNvPr>
          <p:cNvSpPr>
            <a:spLocks noGrp="1"/>
          </p:cNvSpPr>
          <p:nvPr>
            <p:ph type="title"/>
          </p:nvPr>
        </p:nvSpPr>
        <p:spPr>
          <a:xfrm>
            <a:off x="1295402" y="982132"/>
            <a:ext cx="9601196" cy="1303867"/>
          </a:xfrm>
        </p:spPr>
        <p:txBody>
          <a:bodyPr>
            <a:normAutofit/>
          </a:bodyPr>
          <a:lstStyle/>
          <a:p>
            <a:r>
              <a:rPr lang="en-US"/>
              <a:t>Purpose of this Research</a:t>
            </a:r>
            <a:endParaRPr lang="en-US" dirty="0"/>
          </a:p>
        </p:txBody>
      </p:sp>
      <p:sp>
        <p:nvSpPr>
          <p:cNvPr id="3" name="Content Placeholder 2">
            <a:extLst>
              <a:ext uri="{FF2B5EF4-FFF2-40B4-BE49-F238E27FC236}">
                <a16:creationId xmlns:a16="http://schemas.microsoft.com/office/drawing/2014/main" id="{8544811F-B720-A242-9067-E076DE155E6E}"/>
              </a:ext>
            </a:extLst>
          </p:cNvPr>
          <p:cNvSpPr>
            <a:spLocks noGrp="1"/>
          </p:cNvSpPr>
          <p:nvPr>
            <p:ph idx="1"/>
          </p:nvPr>
        </p:nvSpPr>
        <p:spPr>
          <a:xfrm>
            <a:off x="1295402" y="2556932"/>
            <a:ext cx="6256866" cy="3318936"/>
          </a:xfrm>
        </p:spPr>
        <p:txBody>
          <a:bodyPr>
            <a:normAutofit/>
          </a:bodyPr>
          <a:lstStyle/>
          <a:p>
            <a:pPr>
              <a:lnSpc>
                <a:spcPct val="90000"/>
              </a:lnSpc>
            </a:pPr>
            <a:r>
              <a:rPr lang="en-US" sz="2200" dirty="0"/>
              <a:t>Goal: research the factors and learning conditions associated with orthographic learning</a:t>
            </a:r>
          </a:p>
          <a:p>
            <a:pPr>
              <a:lnSpc>
                <a:spcPct val="90000"/>
              </a:lnSpc>
            </a:pPr>
            <a:r>
              <a:rPr lang="en-US" sz="2200" dirty="0"/>
              <a:t>Primary question: how do words transition from being unfamiliar, requiring identification strategies, to familiar and able to be read instantly from memory?</a:t>
            </a:r>
          </a:p>
          <a:p>
            <a:pPr>
              <a:lnSpc>
                <a:spcPct val="90000"/>
              </a:lnSpc>
            </a:pPr>
            <a:r>
              <a:rPr lang="en-US" sz="2200" dirty="0"/>
              <a:t>Strategy: explore quasi-experimental studies published in the last ten years conducted with beginning or struggling readers in the early elementary grades</a:t>
            </a:r>
          </a:p>
        </p:txBody>
      </p:sp>
      <p:pic>
        <p:nvPicPr>
          <p:cNvPr id="21" name="Picture 20" descr="A picture containing mirror, microscope, object, photo&#10;&#10;Description automatically generated">
            <a:extLst>
              <a:ext uri="{FF2B5EF4-FFF2-40B4-BE49-F238E27FC236}">
                <a16:creationId xmlns:a16="http://schemas.microsoft.com/office/drawing/2014/main" id="{4D239301-FAE1-044B-A350-CA5A75897109}"/>
              </a:ext>
            </a:extLst>
          </p:cNvPr>
          <p:cNvPicPr>
            <a:picLocks noChangeAspect="1"/>
          </p:cNvPicPr>
          <p:nvPr/>
        </p:nvPicPr>
        <p:blipFill rotWithShape="1">
          <a:blip r:embed="rId6"/>
          <a:srcRect l="14801" t="1" r="14609" b="8875"/>
          <a:stretch/>
        </p:blipFill>
        <p:spPr>
          <a:xfrm>
            <a:off x="7700962" y="2767156"/>
            <a:ext cx="3195635" cy="3032052"/>
          </a:xfrm>
          <a:prstGeom prst="rect">
            <a:avLst/>
          </a:prstGeom>
          <a:ln w="57150" cmpd="thickThin">
            <a:solidFill>
              <a:schemeClr val="tx1">
                <a:lumMod val="50000"/>
                <a:lumOff val="50000"/>
              </a:schemeClr>
            </a:solidFill>
            <a:miter lim="800000"/>
          </a:ln>
          <a:effectLst>
            <a:softEdge rad="127000"/>
          </a:effectLst>
          <a:scene3d>
            <a:camera prst="orthographicFront"/>
            <a:lightRig rig="threePt" dir="t"/>
          </a:scene3d>
          <a:sp3d/>
        </p:spPr>
      </p:pic>
      <p:pic>
        <p:nvPicPr>
          <p:cNvPr id="22" name="Online Media 21" descr="Recorded Sound">
            <a:hlinkClick r:id="" action="ppaction://media"/>
            <a:extLst>
              <a:ext uri="{FF2B5EF4-FFF2-40B4-BE49-F238E27FC236}">
                <a16:creationId xmlns:a16="http://schemas.microsoft.com/office/drawing/2014/main" id="{F3574687-84BC-B94C-BE63-9A9523C2164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207961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608"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6AD889-B81F-CC4D-AEA5-2B59C688BFF6}"/>
              </a:ext>
            </a:extLst>
          </p:cNvPr>
          <p:cNvSpPr>
            <a:spLocks noGrp="1"/>
          </p:cNvSpPr>
          <p:nvPr>
            <p:ph type="title"/>
          </p:nvPr>
        </p:nvSpPr>
        <p:spPr/>
        <p:txBody>
          <a:bodyPr/>
          <a:lstStyle/>
          <a:p>
            <a:r>
              <a:rPr lang="en-US" dirty="0"/>
              <a:t>Factors and Learning Conditions Explored</a:t>
            </a:r>
          </a:p>
        </p:txBody>
      </p:sp>
      <p:sp>
        <p:nvSpPr>
          <p:cNvPr id="3" name="Content Placeholder 2">
            <a:extLst>
              <a:ext uri="{FF2B5EF4-FFF2-40B4-BE49-F238E27FC236}">
                <a16:creationId xmlns:a16="http://schemas.microsoft.com/office/drawing/2014/main" id="{C3B73398-D94E-F14A-971C-DAAE2D1C7C0D}"/>
              </a:ext>
            </a:extLst>
          </p:cNvPr>
          <p:cNvSpPr>
            <a:spLocks noGrp="1"/>
          </p:cNvSpPr>
          <p:nvPr>
            <p:ph idx="1"/>
          </p:nvPr>
        </p:nvSpPr>
        <p:spPr>
          <a:xfrm>
            <a:off x="1295401" y="2556932"/>
            <a:ext cx="4250634" cy="3318936"/>
          </a:xfrm>
        </p:spPr>
        <p:txBody>
          <a:bodyPr/>
          <a:lstStyle/>
          <a:p>
            <a:pPr marL="0" indent="0">
              <a:buNone/>
            </a:pPr>
            <a:r>
              <a:rPr lang="en-US" b="1" dirty="0"/>
              <a:t>Word specific factors</a:t>
            </a:r>
          </a:p>
          <a:p>
            <a:pPr>
              <a:buFont typeface="Wingdings" pitchFamily="2" charset="2"/>
              <a:buChar char="Ø"/>
            </a:pPr>
            <a:r>
              <a:rPr lang="en-US" dirty="0"/>
              <a:t> phonology</a:t>
            </a:r>
          </a:p>
          <a:p>
            <a:pPr>
              <a:buFont typeface="Wingdings" pitchFamily="2" charset="2"/>
              <a:buChar char="Ø"/>
            </a:pPr>
            <a:r>
              <a:rPr lang="en-US" dirty="0"/>
              <a:t> meaning (semantics/vocab)</a:t>
            </a:r>
          </a:p>
          <a:p>
            <a:pPr>
              <a:buFont typeface="Wingdings" pitchFamily="2" charset="2"/>
              <a:buChar char="Ø"/>
            </a:pPr>
            <a:r>
              <a:rPr lang="en-US" dirty="0"/>
              <a:t> grapheme-phoneme regularity</a:t>
            </a:r>
          </a:p>
          <a:p>
            <a:pPr>
              <a:buFont typeface="Wingdings" pitchFamily="2" charset="2"/>
              <a:buChar char="Ø"/>
            </a:pPr>
            <a:r>
              <a:rPr lang="en-US" dirty="0"/>
              <a:t> grammatical class (syntax)</a:t>
            </a:r>
          </a:p>
          <a:p>
            <a:pPr>
              <a:buFont typeface="Wingdings" pitchFamily="2" charset="2"/>
              <a:buChar char="Ø"/>
            </a:pPr>
            <a:r>
              <a:rPr lang="en-US" dirty="0"/>
              <a:t> spelling</a:t>
            </a:r>
          </a:p>
          <a:p>
            <a:endParaRPr lang="en-US" dirty="0"/>
          </a:p>
        </p:txBody>
      </p:sp>
      <p:sp>
        <p:nvSpPr>
          <p:cNvPr id="4" name="Content Placeholder 2">
            <a:extLst>
              <a:ext uri="{FF2B5EF4-FFF2-40B4-BE49-F238E27FC236}">
                <a16:creationId xmlns:a16="http://schemas.microsoft.com/office/drawing/2014/main" id="{70B27B55-2D6B-9F4D-8403-1CD6AC9B52C6}"/>
              </a:ext>
            </a:extLst>
          </p:cNvPr>
          <p:cNvSpPr txBox="1">
            <a:spLocks/>
          </p:cNvSpPr>
          <p:nvPr/>
        </p:nvSpPr>
        <p:spPr>
          <a:xfrm>
            <a:off x="6168887" y="2556932"/>
            <a:ext cx="4250634" cy="1874446"/>
          </a:xfrm>
          <a:prstGeom prst="rect">
            <a:avLst/>
          </a:prstGeom>
        </p:spPr>
        <p:txBody>
          <a:bodyPr vert="horz" lIns="91440" tIns="45720" rIns="91440" bIns="45720" rtlCol="0" anchor="t">
            <a:normAutofit/>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b="1" dirty="0"/>
              <a:t>Learning conditions</a:t>
            </a:r>
          </a:p>
          <a:p>
            <a:r>
              <a:rPr lang="en-US" dirty="0"/>
              <a:t>sentence/story context</a:t>
            </a:r>
          </a:p>
          <a:p>
            <a:r>
              <a:rPr lang="en-US" dirty="0"/>
              <a:t>no context (e.g., flash cards)</a:t>
            </a:r>
          </a:p>
        </p:txBody>
      </p:sp>
      <p:sp>
        <p:nvSpPr>
          <p:cNvPr id="5" name="Content Placeholder 2">
            <a:extLst>
              <a:ext uri="{FF2B5EF4-FFF2-40B4-BE49-F238E27FC236}">
                <a16:creationId xmlns:a16="http://schemas.microsoft.com/office/drawing/2014/main" id="{82195D22-60F4-3A47-9A6A-F537781CC3CB}"/>
              </a:ext>
            </a:extLst>
          </p:cNvPr>
          <p:cNvSpPr txBox="1">
            <a:spLocks/>
          </p:cNvSpPr>
          <p:nvPr/>
        </p:nvSpPr>
        <p:spPr>
          <a:xfrm>
            <a:off x="6168887" y="4253948"/>
            <a:ext cx="4250634" cy="1735298"/>
          </a:xfrm>
          <a:prstGeom prst="rect">
            <a:avLst/>
          </a:prstGeom>
        </p:spPr>
        <p:txBody>
          <a:bodyPr vert="horz" lIns="91440" tIns="45720" rIns="91440" bIns="45720" rtlCol="0" anchor="t">
            <a:normAutofit fontScale="92500" lnSpcReduction="10000"/>
          </a:bodyPr>
          <a:lst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a:lstStyle>
          <a:p>
            <a:pPr marL="0" indent="0">
              <a:buFont typeface="Arial"/>
              <a:buNone/>
            </a:pPr>
            <a:r>
              <a:rPr lang="en-US" b="1" dirty="0"/>
              <a:t>Role of individual differences</a:t>
            </a:r>
          </a:p>
          <a:p>
            <a:r>
              <a:rPr lang="en-US" dirty="0"/>
              <a:t>language skills</a:t>
            </a:r>
          </a:p>
          <a:p>
            <a:r>
              <a:rPr lang="en-US" dirty="0"/>
              <a:t>alphabetic knowledge</a:t>
            </a:r>
          </a:p>
          <a:p>
            <a:r>
              <a:rPr lang="en-US" dirty="0"/>
              <a:t>decoding skill levels</a:t>
            </a:r>
          </a:p>
        </p:txBody>
      </p:sp>
      <p:pic>
        <p:nvPicPr>
          <p:cNvPr id="6" name="Online Media 5" descr="Recorded Sound">
            <a:hlinkClick r:id="" action="ppaction://media"/>
            <a:extLst>
              <a:ext uri="{FF2B5EF4-FFF2-40B4-BE49-F238E27FC236}">
                <a16:creationId xmlns:a16="http://schemas.microsoft.com/office/drawing/2014/main" id="{77F02FE6-2B00-C541-824D-A30EF67BB0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954663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8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pic>
        <p:nvPicPr>
          <p:cNvPr id="8" name="Picture 7" descr="A close up of a newspaper&#10;&#10;Description automatically generated">
            <a:extLst>
              <a:ext uri="{FF2B5EF4-FFF2-40B4-BE49-F238E27FC236}">
                <a16:creationId xmlns:a16="http://schemas.microsoft.com/office/drawing/2014/main" id="{892A19DA-2A69-124B-AB15-A1DC1C171182}"/>
              </a:ext>
            </a:extLst>
          </p:cNvPr>
          <p:cNvPicPr>
            <a:picLocks noChangeAspect="1"/>
          </p:cNvPicPr>
          <p:nvPr/>
        </p:nvPicPr>
        <p:blipFill>
          <a:blip r:embed="rId6"/>
          <a:stretch>
            <a:fillRect/>
          </a:stretch>
        </p:blipFill>
        <p:spPr>
          <a:xfrm rot="20793344">
            <a:off x="7287465" y="2858609"/>
            <a:ext cx="4013200" cy="2715580"/>
          </a:xfrm>
          <a:prstGeom prst="rect">
            <a:avLst/>
          </a:prstGeom>
        </p:spPr>
      </p:pic>
      <p:sp>
        <p:nvSpPr>
          <p:cNvPr id="2" name="Title 1">
            <a:extLst>
              <a:ext uri="{FF2B5EF4-FFF2-40B4-BE49-F238E27FC236}">
                <a16:creationId xmlns:a16="http://schemas.microsoft.com/office/drawing/2014/main" id="{3C3229B2-0649-F044-91F6-47C16D40B711}"/>
              </a:ext>
            </a:extLst>
          </p:cNvPr>
          <p:cNvSpPr>
            <a:spLocks noGrp="1"/>
          </p:cNvSpPr>
          <p:nvPr>
            <p:ph type="title"/>
          </p:nvPr>
        </p:nvSpPr>
        <p:spPr>
          <a:xfrm>
            <a:off x="1295402" y="982132"/>
            <a:ext cx="9601196" cy="1303867"/>
          </a:xfrm>
        </p:spPr>
        <p:txBody>
          <a:bodyPr>
            <a:normAutofit/>
          </a:bodyPr>
          <a:lstStyle/>
          <a:p>
            <a:pPr>
              <a:lnSpc>
                <a:spcPct val="90000"/>
              </a:lnSpc>
            </a:pPr>
            <a:r>
              <a:rPr lang="en-US" sz="4100"/>
              <a:t>What word specific factors were </a:t>
            </a:r>
            <a:br>
              <a:rPr lang="en-US" sz="4100"/>
            </a:br>
            <a:r>
              <a:rPr lang="en-US" sz="4100"/>
              <a:t>associated with orthographic learning?</a:t>
            </a:r>
          </a:p>
        </p:txBody>
      </p:sp>
      <p:sp>
        <p:nvSpPr>
          <p:cNvPr id="3" name="Content Placeholder 2">
            <a:extLst>
              <a:ext uri="{FF2B5EF4-FFF2-40B4-BE49-F238E27FC236}">
                <a16:creationId xmlns:a16="http://schemas.microsoft.com/office/drawing/2014/main" id="{945DD894-D9A5-CA44-A41B-BCC748F5C4C1}"/>
              </a:ext>
            </a:extLst>
          </p:cNvPr>
          <p:cNvSpPr>
            <a:spLocks noGrp="1"/>
          </p:cNvSpPr>
          <p:nvPr>
            <p:ph idx="1"/>
          </p:nvPr>
        </p:nvSpPr>
        <p:spPr>
          <a:xfrm>
            <a:off x="1295402" y="2556931"/>
            <a:ext cx="6256866" cy="3574231"/>
          </a:xfrm>
        </p:spPr>
        <p:txBody>
          <a:bodyPr>
            <a:normAutofit lnSpcReduction="10000"/>
          </a:bodyPr>
          <a:lstStyle/>
          <a:p>
            <a:pPr>
              <a:lnSpc>
                <a:spcPct val="90000"/>
              </a:lnSpc>
            </a:pPr>
            <a:r>
              <a:rPr lang="en-US" dirty="0"/>
              <a:t>Pre-exposure to word phonology and general skill with phonemic awareness</a:t>
            </a:r>
          </a:p>
          <a:p>
            <a:pPr>
              <a:lnSpc>
                <a:spcPct val="90000"/>
              </a:lnSpc>
            </a:pPr>
            <a:r>
              <a:rPr lang="en-US" dirty="0"/>
              <a:t>Teaching words with consistent grapheme-phoneme regularities</a:t>
            </a:r>
          </a:p>
          <a:p>
            <a:pPr>
              <a:lnSpc>
                <a:spcPct val="90000"/>
              </a:lnSpc>
            </a:pPr>
            <a:r>
              <a:rPr lang="en-US" dirty="0"/>
              <a:t>Knowledge of word-specific vocabulary but not generalized vocabulary knowledge</a:t>
            </a:r>
          </a:p>
          <a:p>
            <a:pPr>
              <a:lnSpc>
                <a:spcPct val="90000"/>
              </a:lnSpc>
            </a:pPr>
            <a:r>
              <a:rPr lang="en-US" dirty="0"/>
              <a:t>Teaching words categorized as content words but not function words</a:t>
            </a:r>
          </a:p>
          <a:p>
            <a:pPr>
              <a:lnSpc>
                <a:spcPct val="90000"/>
              </a:lnSpc>
            </a:pPr>
            <a:r>
              <a:rPr lang="en-US" dirty="0"/>
              <a:t>Knowledge of word spelling/orthography</a:t>
            </a:r>
          </a:p>
          <a:p>
            <a:pPr>
              <a:lnSpc>
                <a:spcPct val="90000"/>
              </a:lnSpc>
            </a:pPr>
            <a:endParaRPr lang="en-US" dirty="0"/>
          </a:p>
        </p:txBody>
      </p:sp>
      <p:pic>
        <p:nvPicPr>
          <p:cNvPr id="12" name="Online Media 11" descr="Recorded Sound">
            <a:hlinkClick r:id="" action="ppaction://media"/>
            <a:extLst>
              <a:ext uri="{FF2B5EF4-FFF2-40B4-BE49-F238E27FC236}">
                <a16:creationId xmlns:a16="http://schemas.microsoft.com/office/drawing/2014/main" id="{338C884E-9A4A-5845-B9D6-5B95A13CA1F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3600232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865"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6E49E-82B4-4046-A3B0-B70531D178A1}"/>
              </a:ext>
            </a:extLst>
          </p:cNvPr>
          <p:cNvSpPr>
            <a:spLocks noGrp="1"/>
          </p:cNvSpPr>
          <p:nvPr>
            <p:ph type="title"/>
          </p:nvPr>
        </p:nvSpPr>
        <p:spPr/>
        <p:txBody>
          <a:bodyPr>
            <a:normAutofit fontScale="90000"/>
          </a:bodyPr>
          <a:lstStyle/>
          <a:p>
            <a:r>
              <a:rPr lang="en-US" dirty="0"/>
              <a:t>What specific learning conditions were associated with orthographic learning?</a:t>
            </a:r>
          </a:p>
        </p:txBody>
      </p:sp>
      <p:sp>
        <p:nvSpPr>
          <p:cNvPr id="3" name="Content Placeholder 2">
            <a:extLst>
              <a:ext uri="{FF2B5EF4-FFF2-40B4-BE49-F238E27FC236}">
                <a16:creationId xmlns:a16="http://schemas.microsoft.com/office/drawing/2014/main" id="{2FABD1F5-CE7B-5D40-A0B9-BE940488C035}"/>
              </a:ext>
            </a:extLst>
          </p:cNvPr>
          <p:cNvSpPr>
            <a:spLocks noGrp="1"/>
          </p:cNvSpPr>
          <p:nvPr>
            <p:ph idx="1"/>
          </p:nvPr>
        </p:nvSpPr>
        <p:spPr/>
        <p:txBody>
          <a:bodyPr/>
          <a:lstStyle/>
          <a:p>
            <a:r>
              <a:rPr lang="en-US" dirty="0"/>
              <a:t>Teaching words in isolation results in stronger orthographic representations, but only for readers with age-appropriate decoding skills </a:t>
            </a:r>
          </a:p>
          <a:p>
            <a:r>
              <a:rPr lang="en-US" dirty="0"/>
              <a:t>Teaching words in sentence/story context helps with initial reading of words but not necessarily orthographic learning (mixed results)</a:t>
            </a:r>
          </a:p>
          <a:p>
            <a:r>
              <a:rPr lang="en-US" dirty="0"/>
              <a:t>Teaching words in sentence/story context does help readers learn semantic and syntactic features of words</a:t>
            </a:r>
          </a:p>
        </p:txBody>
      </p:sp>
      <p:pic>
        <p:nvPicPr>
          <p:cNvPr id="4" name="Online Media 3" descr="Recorded Sound">
            <a:hlinkClick r:id="" action="ppaction://media"/>
            <a:extLst>
              <a:ext uri="{FF2B5EF4-FFF2-40B4-BE49-F238E27FC236}">
                <a16:creationId xmlns:a16="http://schemas.microsoft.com/office/drawing/2014/main" id="{5BBAAC8F-3E9B-0E4A-B01D-80CBAA11E43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54542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2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5"/>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738E-01D6-8344-83C6-C7D593AA6F77}"/>
              </a:ext>
            </a:extLst>
          </p:cNvPr>
          <p:cNvSpPr>
            <a:spLocks noGrp="1"/>
          </p:cNvSpPr>
          <p:nvPr>
            <p:ph type="title"/>
          </p:nvPr>
        </p:nvSpPr>
        <p:spPr>
          <a:xfrm>
            <a:off x="1295402" y="982132"/>
            <a:ext cx="9601196" cy="1303867"/>
          </a:xfrm>
        </p:spPr>
        <p:txBody>
          <a:bodyPr>
            <a:normAutofit/>
          </a:bodyPr>
          <a:lstStyle/>
          <a:p>
            <a:pPr>
              <a:lnSpc>
                <a:spcPct val="90000"/>
              </a:lnSpc>
            </a:pPr>
            <a:r>
              <a:rPr lang="en-US" sz="4100">
                <a:solidFill>
                  <a:srgbClr val="262626"/>
                </a:solidFill>
              </a:rPr>
              <a:t>How do individual differences affect orthographic learning?</a:t>
            </a:r>
          </a:p>
        </p:txBody>
      </p:sp>
      <p:sp>
        <p:nvSpPr>
          <p:cNvPr id="3" name="Content Placeholder 2">
            <a:extLst>
              <a:ext uri="{FF2B5EF4-FFF2-40B4-BE49-F238E27FC236}">
                <a16:creationId xmlns:a16="http://schemas.microsoft.com/office/drawing/2014/main" id="{FD943F5C-1C70-E449-ACB1-386A8438C660}"/>
              </a:ext>
            </a:extLst>
          </p:cNvPr>
          <p:cNvSpPr>
            <a:spLocks noGrp="1"/>
          </p:cNvSpPr>
          <p:nvPr>
            <p:ph idx="1"/>
          </p:nvPr>
        </p:nvSpPr>
        <p:spPr>
          <a:xfrm>
            <a:off x="1295402" y="2556932"/>
            <a:ext cx="6256866" cy="3318936"/>
          </a:xfrm>
        </p:spPr>
        <p:txBody>
          <a:bodyPr>
            <a:normAutofit fontScale="92500"/>
          </a:bodyPr>
          <a:lstStyle/>
          <a:p>
            <a:pPr>
              <a:lnSpc>
                <a:spcPct val="90000"/>
              </a:lnSpc>
            </a:pPr>
            <a:r>
              <a:rPr lang="en-US" sz="2200" dirty="0">
                <a:solidFill>
                  <a:srgbClr val="262626"/>
                </a:solidFill>
              </a:rPr>
              <a:t>Individual alphabetic skills and decoding ability level determine the ease of specific word learning</a:t>
            </a:r>
          </a:p>
          <a:p>
            <a:pPr>
              <a:lnSpc>
                <a:spcPct val="90000"/>
              </a:lnSpc>
            </a:pPr>
            <a:r>
              <a:rPr lang="en-US" sz="2200" dirty="0">
                <a:solidFill>
                  <a:srgbClr val="262626"/>
                </a:solidFill>
              </a:rPr>
              <a:t>Pre-existing orthographic knowledge also contributes to stronger orthographic representations of words</a:t>
            </a:r>
          </a:p>
          <a:p>
            <a:pPr>
              <a:lnSpc>
                <a:spcPct val="90000"/>
              </a:lnSpc>
            </a:pPr>
            <a:r>
              <a:rPr lang="en-US" sz="2200" dirty="0">
                <a:solidFill>
                  <a:srgbClr val="262626"/>
                </a:solidFill>
              </a:rPr>
              <a:t>Mixed results on the contribution of individual vocabulary skills</a:t>
            </a:r>
          </a:p>
          <a:p>
            <a:pPr lvl="1">
              <a:lnSpc>
                <a:spcPct val="90000"/>
              </a:lnSpc>
            </a:pPr>
            <a:r>
              <a:rPr lang="en-US" sz="2200" dirty="0">
                <a:solidFill>
                  <a:srgbClr val="262626"/>
                </a:solidFill>
              </a:rPr>
              <a:t>Word-specific oral vocabulary benefits word learning </a:t>
            </a:r>
          </a:p>
          <a:p>
            <a:pPr lvl="1">
              <a:lnSpc>
                <a:spcPct val="90000"/>
              </a:lnSpc>
            </a:pPr>
            <a:r>
              <a:rPr lang="en-US" sz="2200" dirty="0">
                <a:solidFill>
                  <a:srgbClr val="262626"/>
                </a:solidFill>
              </a:rPr>
              <a:t>Generalized vocabulary knowledge is not necessarily associated with increased orthographic learning</a:t>
            </a:r>
          </a:p>
          <a:p>
            <a:pPr>
              <a:lnSpc>
                <a:spcPct val="90000"/>
              </a:lnSpc>
            </a:pPr>
            <a:endParaRPr lang="en-US" sz="1700" dirty="0">
              <a:solidFill>
                <a:srgbClr val="262626"/>
              </a:solidFill>
            </a:endParaRPr>
          </a:p>
        </p:txBody>
      </p:sp>
      <p:pic>
        <p:nvPicPr>
          <p:cNvPr id="5" name="Picture 4" descr="A picture containing toy, food&#10;&#10;Description automatically generated">
            <a:extLst>
              <a:ext uri="{FF2B5EF4-FFF2-40B4-BE49-F238E27FC236}">
                <a16:creationId xmlns:a16="http://schemas.microsoft.com/office/drawing/2014/main" id="{5DD2C6B1-26C1-BD43-B26C-F29BB6479AFA}"/>
              </a:ext>
            </a:extLst>
          </p:cNvPr>
          <p:cNvPicPr>
            <a:picLocks noChangeAspect="1"/>
          </p:cNvPicPr>
          <p:nvPr/>
        </p:nvPicPr>
        <p:blipFill>
          <a:blip r:embed="rId6"/>
          <a:stretch>
            <a:fillRect/>
          </a:stretch>
        </p:blipFill>
        <p:spPr>
          <a:xfrm>
            <a:off x="7694023" y="2823155"/>
            <a:ext cx="3683555" cy="2728559"/>
          </a:xfrm>
          <a:prstGeom prst="rect">
            <a:avLst/>
          </a:prstGeom>
          <a:ln w="57150" cmpd="thickThin">
            <a:solidFill>
              <a:srgbClr val="7F7F7F"/>
            </a:solidFill>
            <a:miter lim="800000"/>
          </a:ln>
        </p:spPr>
      </p:pic>
      <p:pic>
        <p:nvPicPr>
          <p:cNvPr id="6" name="Online Media 5" descr="Recorded Sound">
            <a:hlinkClick r:id="" action="ppaction://media"/>
            <a:extLst>
              <a:ext uri="{FF2B5EF4-FFF2-40B4-BE49-F238E27FC236}">
                <a16:creationId xmlns:a16="http://schemas.microsoft.com/office/drawing/2014/main" id="{20954D9F-0110-AB4C-B32F-7E9F9D7694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3222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AFF503-B865-1E42-AE68-0B98D80AD3FE}"/>
              </a:ext>
            </a:extLst>
          </p:cNvPr>
          <p:cNvSpPr>
            <a:spLocks noGrp="1"/>
          </p:cNvSpPr>
          <p:nvPr>
            <p:ph type="title"/>
          </p:nvPr>
        </p:nvSpPr>
        <p:spPr/>
        <p:txBody>
          <a:bodyPr/>
          <a:lstStyle/>
          <a:p>
            <a:r>
              <a:rPr lang="en-US" dirty="0"/>
              <a:t>Implications for how we teach words</a:t>
            </a:r>
          </a:p>
        </p:txBody>
      </p:sp>
      <p:sp>
        <p:nvSpPr>
          <p:cNvPr id="3" name="Content Placeholder 2">
            <a:extLst>
              <a:ext uri="{FF2B5EF4-FFF2-40B4-BE49-F238E27FC236}">
                <a16:creationId xmlns:a16="http://schemas.microsoft.com/office/drawing/2014/main" id="{F48EA995-B81F-144C-B546-52BEBD0E6EA1}"/>
              </a:ext>
            </a:extLst>
          </p:cNvPr>
          <p:cNvSpPr>
            <a:spLocks noGrp="1"/>
          </p:cNvSpPr>
          <p:nvPr>
            <p:ph idx="1"/>
          </p:nvPr>
        </p:nvSpPr>
        <p:spPr>
          <a:xfrm>
            <a:off x="1295401" y="2556931"/>
            <a:ext cx="9601196" cy="3580397"/>
          </a:xfrm>
        </p:spPr>
        <p:txBody>
          <a:bodyPr>
            <a:normAutofit fontScale="92500"/>
          </a:bodyPr>
          <a:lstStyle/>
          <a:p>
            <a:r>
              <a:rPr lang="en-US" dirty="0"/>
              <a:t>Educators should determine specific goals when teaching words in order to focus instruction on targeted word elements (e.g., phonology, orthography, semantics, syntax)</a:t>
            </a:r>
          </a:p>
          <a:p>
            <a:r>
              <a:rPr lang="en-US" dirty="0"/>
              <a:t>Not all words are equal when it comes to ease of orthographic learning. Consider that regular words and more concrete words (e.g. nouns) are more easily learned</a:t>
            </a:r>
          </a:p>
          <a:p>
            <a:r>
              <a:rPr lang="en-US" dirty="0"/>
              <a:t>Students’ language, alphabetic and decoding skills impact their ability to learn words. Partial alphabetic readers are not good candidates for learning irregular words or function words; instruction time may be better spent strengthening PA, letter sound knowledge and blending skills</a:t>
            </a:r>
          </a:p>
        </p:txBody>
      </p:sp>
      <p:pic>
        <p:nvPicPr>
          <p:cNvPr id="4" name="Online Media 3" descr="Recorded Sound">
            <a:hlinkClick r:id="" action="ppaction://media"/>
            <a:extLst>
              <a:ext uri="{FF2B5EF4-FFF2-40B4-BE49-F238E27FC236}">
                <a16:creationId xmlns:a16="http://schemas.microsoft.com/office/drawing/2014/main" id="{C38FF79D-4DD0-9F43-9B85-D92AC55713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89243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54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852</TotalTime>
  <Words>1563</Words>
  <Application>Microsoft Office PowerPoint</Application>
  <PresentationFormat>Widescreen</PresentationFormat>
  <Paragraphs>106</Paragraphs>
  <Slides>11</Slides>
  <Notes>11</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Calibri</vt:lpstr>
      <vt:lpstr>Garamond</vt:lpstr>
      <vt:lpstr>Wingdings</vt:lpstr>
      <vt:lpstr>Organic</vt:lpstr>
      <vt:lpstr>The Contribution of Orthographic Learning to Skilled Word Reading</vt:lpstr>
      <vt:lpstr>Orthographic Mapping</vt:lpstr>
      <vt:lpstr>Orthographic Learning</vt:lpstr>
      <vt:lpstr>Purpose of this Research</vt:lpstr>
      <vt:lpstr>Factors and Learning Conditions Explored</vt:lpstr>
      <vt:lpstr>What word specific factors were  associated with orthographic learning?</vt:lpstr>
      <vt:lpstr>What specific learning conditions were associated with orthographic learning?</vt:lpstr>
      <vt:lpstr>How do individual differences affect orthographic learning?</vt:lpstr>
      <vt:lpstr>Implications for how we teach words</vt:lpstr>
      <vt:lpstr>Implications (continued)</vt:lpstr>
      <vt:lpstr>Key take-aways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Contribution of Orthographic Learning to Skilled Word Reading</dc:title>
  <dc:creator>Microsoft Office User</dc:creator>
  <cp:lastModifiedBy>Byrd, Tara [Marketing]</cp:lastModifiedBy>
  <cp:revision>7</cp:revision>
  <dcterms:created xsi:type="dcterms:W3CDTF">2020-04-26T05:21:50Z</dcterms:created>
  <dcterms:modified xsi:type="dcterms:W3CDTF">2020-06-10T20:17:43Z</dcterms:modified>
</cp:coreProperties>
</file>