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  <p:sldMasterId id="2147483756" r:id="rId2"/>
  </p:sldMasterIdLst>
  <p:sldIdLst>
    <p:sldId id="266" r:id="rId3"/>
    <p:sldId id="257" r:id="rId4"/>
    <p:sldId id="259" r:id="rId5"/>
    <p:sldId id="260" r:id="rId6"/>
    <p:sldId id="268" r:id="rId7"/>
    <p:sldId id="264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8" r:id="rId16"/>
    <p:sldId id="276" r:id="rId17"/>
    <p:sldId id="277" r:id="rId18"/>
    <p:sldId id="279" r:id="rId19"/>
    <p:sldId id="280" r:id="rId20"/>
    <p:sldId id="281" r:id="rId21"/>
    <p:sldId id="26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B500"/>
    <a:srgbClr val="001E3C"/>
    <a:srgbClr val="FCD5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26B3-3373-6040-9C86-668D53788F53}" type="datetimeFigureOut">
              <a:rPr lang="en-US" smtClean="0"/>
              <a:t>11/8/14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6D13-E886-C14C-A98B-668168D04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54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26B3-3373-6040-9C86-668D53788F53}" type="datetimeFigureOut">
              <a:rPr lang="en-US" smtClean="0"/>
              <a:t>11/8/14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6D13-E886-C14C-A98B-668168D04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60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26B3-3373-6040-9C86-668D53788F53}" type="datetimeFigureOut">
              <a:rPr lang="en-US" smtClean="0"/>
              <a:t>11/8/14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6D13-E886-C14C-A98B-668168D04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33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52C0B0-7F74-714B-B176-46FD8FBD284E}" type="datetimeFigureOut">
              <a:rPr lang="en-US" smtClean="0"/>
              <a:t>11/8/14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8D15B1-E44D-EB41-98E7-C7B524C90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720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52C0B0-7F74-714B-B176-46FD8FBD284E}" type="datetimeFigureOut">
              <a:rPr lang="en-US" smtClean="0"/>
              <a:t>11/8/14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8D15B1-E44D-EB41-98E7-C7B524C90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626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52C0B0-7F74-714B-B176-46FD8FBD284E}" type="datetimeFigureOut">
              <a:rPr lang="en-US" smtClean="0"/>
              <a:t>11/8/14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8D15B1-E44D-EB41-98E7-C7B524C90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70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52C0B0-7F74-714B-B176-46FD8FBD284E}" type="datetimeFigureOut">
              <a:rPr lang="en-US" smtClean="0"/>
              <a:t>11/8/14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8D15B1-E44D-EB41-98E7-C7B524C90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768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52C0B0-7F74-714B-B176-46FD8FBD284E}" type="datetimeFigureOut">
              <a:rPr lang="en-US" smtClean="0"/>
              <a:t>11/8/14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8D15B1-E44D-EB41-98E7-C7B524C90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245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52C0B0-7F74-714B-B176-46FD8FBD284E}" type="datetimeFigureOut">
              <a:rPr lang="en-US" smtClean="0"/>
              <a:t>11/8/14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8D15B1-E44D-EB41-98E7-C7B524C90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018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52C0B0-7F74-714B-B176-46FD8FBD284E}" type="datetimeFigureOut">
              <a:rPr lang="en-US" smtClean="0"/>
              <a:t>11/8/14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8D15B1-E44D-EB41-98E7-C7B524C90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4570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52C0B0-7F74-714B-B176-46FD8FBD284E}" type="datetimeFigureOut">
              <a:rPr lang="en-US" smtClean="0"/>
              <a:t>11/8/14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8D15B1-E44D-EB41-98E7-C7B524C90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36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26B3-3373-6040-9C86-668D53788F53}" type="datetimeFigureOut">
              <a:rPr lang="en-US" smtClean="0"/>
              <a:t>11/8/14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6D13-E886-C14C-A98B-668168D04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751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52C0B0-7F74-714B-B176-46FD8FBD284E}" type="datetimeFigureOut">
              <a:rPr lang="en-US" smtClean="0"/>
              <a:t>11/8/14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8D15B1-E44D-EB41-98E7-C7B524C90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4001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52C0B0-7F74-714B-B176-46FD8FBD284E}" type="datetimeFigureOut">
              <a:rPr lang="en-US" smtClean="0"/>
              <a:t>11/8/14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8D15B1-E44D-EB41-98E7-C7B524C90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4633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52C0B0-7F74-714B-B176-46FD8FBD284E}" type="datetimeFigureOut">
              <a:rPr lang="en-US" smtClean="0"/>
              <a:t>11/8/14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8D15B1-E44D-EB41-98E7-C7B524C90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74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26B3-3373-6040-9C86-668D53788F53}" type="datetimeFigureOut">
              <a:rPr lang="en-US" smtClean="0"/>
              <a:t>11/8/14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6D13-E886-C14C-A98B-668168D04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73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26B3-3373-6040-9C86-668D53788F53}" type="datetimeFigureOut">
              <a:rPr lang="en-US" smtClean="0"/>
              <a:t>11/8/14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6D13-E886-C14C-A98B-668168D04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36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26B3-3373-6040-9C86-668D53788F53}" type="datetimeFigureOut">
              <a:rPr lang="en-US" smtClean="0"/>
              <a:t>11/8/14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6D13-E886-C14C-A98B-668168D04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170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26B3-3373-6040-9C86-668D53788F53}" type="datetimeFigureOut">
              <a:rPr lang="en-US" smtClean="0"/>
              <a:t>11/8/14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6D13-E886-C14C-A98B-668168D04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86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88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26B3-3373-6040-9C86-668D53788F53}" type="datetimeFigureOut">
              <a:rPr lang="en-US" smtClean="0"/>
              <a:t>11/8/14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6D13-E886-C14C-A98B-668168D04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60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26B3-3373-6040-9C86-668D53788F53}" type="datetimeFigureOut">
              <a:rPr lang="en-US" smtClean="0"/>
              <a:t>11/8/14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6D13-E886-C14C-A98B-668168D04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00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6A1F3-238A-0544-B1F3-C4CBB4A05B29}" type="datetimeFigureOut">
              <a:rPr lang="en-US" smtClean="0"/>
              <a:t>11/8/14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7A083-AF96-904F-BFC3-F16BC97219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9144001" cy="555589"/>
          </a:xfrm>
          <a:prstGeom prst="rect">
            <a:avLst/>
          </a:prstGeom>
          <a:solidFill>
            <a:srgbClr val="001E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1E3C"/>
              </a:solidFill>
            </a:endParaRPr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0" y="83586"/>
            <a:ext cx="9144000" cy="404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Friz Quadrata"/>
                <a:cs typeface="Friz Quadrata"/>
              </a:rPr>
              <a:t>Mount</a:t>
            </a:r>
            <a:r>
              <a:rPr lang="en-US" baseline="0" dirty="0" smtClean="0">
                <a:solidFill>
                  <a:schemeClr val="bg1"/>
                </a:solidFill>
                <a:latin typeface="Friz Quadrata"/>
                <a:cs typeface="Friz Quadrata"/>
              </a:rPr>
              <a:t> St. Joseph University</a:t>
            </a:r>
            <a:endParaRPr lang="en-US" dirty="0">
              <a:solidFill>
                <a:schemeClr val="bg1"/>
              </a:solidFill>
              <a:latin typeface="Friz Quadrata"/>
              <a:cs typeface="Friz Quadrata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541459"/>
            <a:ext cx="9144000" cy="0"/>
          </a:xfrm>
          <a:prstGeom prst="line">
            <a:avLst/>
          </a:prstGeom>
          <a:ln w="38100" cmpd="sng">
            <a:solidFill>
              <a:srgbClr val="FCD56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641668"/>
            <a:ext cx="9144000" cy="216332"/>
          </a:xfrm>
          <a:prstGeom prst="rect">
            <a:avLst/>
          </a:prstGeom>
          <a:solidFill>
            <a:srgbClr val="001E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1E3C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627532"/>
            <a:ext cx="9144000" cy="0"/>
          </a:xfrm>
          <a:prstGeom prst="line">
            <a:avLst/>
          </a:prstGeom>
          <a:ln w="38100" cmpd="sng">
            <a:solidFill>
              <a:srgbClr val="FCD56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957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746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h.nesinc.com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ack.ballman@msj.edu" TargetMode="External"/><Relationship Id="rId3" Type="http://schemas.openxmlformats.org/officeDocument/2006/relationships/hyperlink" Target="http://www.msj.edu/apply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my.murdoch@msj.edu" TargetMode="External"/><Relationship Id="rId3" Type="http://schemas.openxmlformats.org/officeDocument/2006/relationships/hyperlink" Target="mailto:Jack.ballman@msj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27197" y="1051037"/>
            <a:ext cx="57404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Reading Science Program </a:t>
            </a: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Ohio Reading Endorsement </a:t>
            </a:r>
          </a:p>
          <a:p>
            <a:pPr algn="ctr"/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Dyslexia Certificate</a:t>
            </a:r>
          </a:p>
          <a:p>
            <a:pPr algn="ctr"/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Master’s </a:t>
            </a:r>
            <a:r>
              <a:rPr 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Degree</a:t>
            </a:r>
          </a:p>
          <a:p>
            <a:pPr algn="ctr"/>
            <a:endParaRPr lang="en-US" sz="1400" b="1" dirty="0">
              <a:solidFill>
                <a:srgbClr val="444D3E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b="1" dirty="0" smtClean="0">
                <a:solidFill>
                  <a:srgbClr val="EEB500"/>
                </a:solidFill>
                <a:latin typeface="Calibri" panose="020F0502020204030204" pitchFamily="34" charset="0"/>
              </a:rPr>
              <a:t>Amy Murdoch, Ph.D.</a:t>
            </a:r>
          </a:p>
          <a:p>
            <a:pPr algn="ctr"/>
            <a:r>
              <a:rPr lang="en-US" b="1" dirty="0" smtClean="0">
                <a:solidFill>
                  <a:srgbClr val="EEB500"/>
                </a:solidFill>
                <a:latin typeface="Calibri" panose="020F0502020204030204" pitchFamily="34" charset="0"/>
              </a:rPr>
              <a:t>Program Director and Associate Professor</a:t>
            </a:r>
          </a:p>
          <a:p>
            <a:endParaRPr lang="en-US" sz="2800" dirty="0">
              <a:latin typeface="Calibri" panose="020F050202020403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07" y="3694547"/>
            <a:ext cx="3754985" cy="2458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14900" y="4225919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rgbClr val="001E3C"/>
                </a:solidFill>
              </a:rPr>
              <a:t>Two Formats Available</a:t>
            </a:r>
          </a:p>
          <a:p>
            <a:pPr algn="ctr"/>
            <a:r>
              <a:rPr lang="en-US" sz="2000" b="1" dirty="0" smtClean="0">
                <a:solidFill>
                  <a:srgbClr val="001E3C"/>
                </a:solidFill>
              </a:rPr>
              <a:t>Fully Online</a:t>
            </a:r>
          </a:p>
          <a:p>
            <a:pPr algn="ctr"/>
            <a:r>
              <a:rPr lang="en-US" sz="2000" b="1" dirty="0">
                <a:solidFill>
                  <a:srgbClr val="001E3C"/>
                </a:solidFill>
              </a:rPr>
              <a:t>a</a:t>
            </a:r>
            <a:r>
              <a:rPr lang="en-US" sz="2000" b="1" dirty="0" smtClean="0">
                <a:solidFill>
                  <a:srgbClr val="001E3C"/>
                </a:solidFill>
              </a:rPr>
              <a:t>nd</a:t>
            </a:r>
          </a:p>
          <a:p>
            <a:pPr algn="ctr"/>
            <a:r>
              <a:rPr lang="en-US" sz="2000" b="1" dirty="0" smtClean="0">
                <a:solidFill>
                  <a:srgbClr val="001E3C"/>
                </a:solidFill>
              </a:rPr>
              <a:t>Face-to-Face </a:t>
            </a:r>
            <a:endParaRPr lang="en-US" sz="2000" b="1" dirty="0">
              <a:solidFill>
                <a:srgbClr val="001E3C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876800" y="3884323"/>
            <a:ext cx="3505200" cy="2006631"/>
          </a:xfrm>
          <a:prstGeom prst="ellipse">
            <a:avLst/>
          </a:prstGeom>
          <a:noFill/>
          <a:ln w="19050">
            <a:solidFill>
              <a:srgbClr val="EEB5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74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15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Ohio Reading </a:t>
            </a:r>
            <a:r>
              <a:rPr lang="en-US" dirty="0"/>
              <a:t>Endorsement</a:t>
            </a:r>
            <a:br>
              <a:rPr lang="en-US" dirty="0"/>
            </a:br>
            <a:r>
              <a:rPr lang="en-US" dirty="0"/>
              <a:t>Practicum Requirement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8"/>
            <a:ext cx="8229600" cy="4525963"/>
          </a:xfrm>
        </p:spPr>
        <p:txBody>
          <a:bodyPr>
            <a:normAutofit lnSpcReduction="10000"/>
          </a:bodyPr>
          <a:lstStyle/>
          <a:p>
            <a:pPr marL="231775" lvl="0" indent="-231775">
              <a:buFontTx/>
              <a:buChar char="-"/>
              <a:defRPr/>
            </a:pPr>
            <a:r>
              <a:rPr lang="en-US" sz="3000" dirty="0">
                <a:solidFill>
                  <a:srgbClr val="444D3E"/>
                </a:solidFill>
              </a:rPr>
              <a:t>Must have hours across grade levels. Total of 150 hours of practicum. </a:t>
            </a:r>
          </a:p>
          <a:p>
            <a:pPr lvl="2">
              <a:buFontTx/>
              <a:buChar char="-"/>
              <a:defRPr/>
            </a:pPr>
            <a:r>
              <a:rPr lang="en-US" sz="2600" dirty="0">
                <a:solidFill>
                  <a:srgbClr val="444D3E"/>
                </a:solidFill>
              </a:rPr>
              <a:t>15 </a:t>
            </a:r>
            <a:r>
              <a:rPr lang="en-US" sz="2600" dirty="0" smtClean="0">
                <a:solidFill>
                  <a:srgbClr val="444D3E"/>
                </a:solidFill>
              </a:rPr>
              <a:t>hours K </a:t>
            </a:r>
            <a:r>
              <a:rPr lang="en-US" sz="2600" dirty="0">
                <a:solidFill>
                  <a:srgbClr val="444D3E"/>
                </a:solidFill>
              </a:rPr>
              <a:t>– 3</a:t>
            </a:r>
            <a:r>
              <a:rPr lang="en-US" sz="2600" baseline="30000" dirty="0">
                <a:solidFill>
                  <a:srgbClr val="444D3E"/>
                </a:solidFill>
              </a:rPr>
              <a:t>rd</a:t>
            </a:r>
            <a:r>
              <a:rPr lang="en-US" sz="2600" dirty="0">
                <a:solidFill>
                  <a:srgbClr val="444D3E"/>
                </a:solidFill>
              </a:rPr>
              <a:t> grade</a:t>
            </a:r>
          </a:p>
          <a:p>
            <a:pPr lvl="2">
              <a:buFontTx/>
              <a:buChar char="-"/>
              <a:defRPr/>
            </a:pPr>
            <a:r>
              <a:rPr lang="en-US" sz="2600" dirty="0">
                <a:solidFill>
                  <a:srgbClr val="444D3E"/>
                </a:solidFill>
              </a:rPr>
              <a:t>15 hours 4</a:t>
            </a:r>
            <a:r>
              <a:rPr lang="en-US" sz="2600" baseline="30000" dirty="0">
                <a:solidFill>
                  <a:srgbClr val="444D3E"/>
                </a:solidFill>
              </a:rPr>
              <a:t>th</a:t>
            </a:r>
            <a:r>
              <a:rPr lang="en-US" sz="2600" dirty="0">
                <a:solidFill>
                  <a:srgbClr val="444D3E"/>
                </a:solidFill>
              </a:rPr>
              <a:t> – 8</a:t>
            </a:r>
            <a:r>
              <a:rPr lang="en-US" sz="2600" baseline="30000" dirty="0">
                <a:solidFill>
                  <a:srgbClr val="444D3E"/>
                </a:solidFill>
              </a:rPr>
              <a:t>th</a:t>
            </a:r>
            <a:r>
              <a:rPr lang="en-US" sz="2600" dirty="0">
                <a:solidFill>
                  <a:srgbClr val="444D3E"/>
                </a:solidFill>
              </a:rPr>
              <a:t> grade</a:t>
            </a:r>
          </a:p>
          <a:p>
            <a:pPr lvl="2">
              <a:spcAft>
                <a:spcPts val="600"/>
              </a:spcAft>
              <a:buFontTx/>
              <a:buChar char="-"/>
              <a:defRPr/>
            </a:pPr>
            <a:r>
              <a:rPr lang="en-US" sz="2600" dirty="0">
                <a:solidFill>
                  <a:srgbClr val="444D3E"/>
                </a:solidFill>
              </a:rPr>
              <a:t>15 hours 9</a:t>
            </a:r>
            <a:r>
              <a:rPr lang="en-US" sz="2600" baseline="30000" dirty="0">
                <a:solidFill>
                  <a:srgbClr val="444D3E"/>
                </a:solidFill>
              </a:rPr>
              <a:t>th</a:t>
            </a:r>
            <a:r>
              <a:rPr lang="en-US" sz="2600" dirty="0">
                <a:solidFill>
                  <a:srgbClr val="444D3E"/>
                </a:solidFill>
              </a:rPr>
              <a:t> – 12</a:t>
            </a:r>
            <a:r>
              <a:rPr lang="en-US" sz="2600" baseline="30000" dirty="0">
                <a:solidFill>
                  <a:srgbClr val="444D3E"/>
                </a:solidFill>
              </a:rPr>
              <a:t>th</a:t>
            </a:r>
            <a:r>
              <a:rPr lang="en-US" sz="2600" dirty="0">
                <a:solidFill>
                  <a:srgbClr val="444D3E"/>
                </a:solidFill>
              </a:rPr>
              <a:t> grade</a:t>
            </a:r>
          </a:p>
          <a:p>
            <a:pPr marL="231775" lvl="1" indent="-231775">
              <a:spcAft>
                <a:spcPts val="600"/>
              </a:spcAft>
              <a:buFontTx/>
              <a:buChar char="-"/>
              <a:defRPr/>
            </a:pPr>
            <a:r>
              <a:rPr lang="en-US" sz="2600" dirty="0">
                <a:solidFill>
                  <a:srgbClr val="444D3E"/>
                </a:solidFill>
              </a:rPr>
              <a:t>45 hours are required prior to RDG 591</a:t>
            </a:r>
          </a:p>
          <a:p>
            <a:pPr marL="688975" lvl="2" indent="-231775">
              <a:spcAft>
                <a:spcPts val="600"/>
              </a:spcAft>
              <a:buFontTx/>
              <a:buChar char="-"/>
              <a:defRPr/>
            </a:pPr>
            <a:r>
              <a:rPr lang="en-US" sz="2600" dirty="0">
                <a:solidFill>
                  <a:srgbClr val="444D3E"/>
                </a:solidFill>
              </a:rPr>
              <a:t>Places you can get hours: RDG 538 (required 15 in this course), RDG 504, RDG 540, RDG 530</a:t>
            </a:r>
          </a:p>
          <a:p>
            <a:pPr marL="231775" lvl="1" indent="-231775">
              <a:spcAft>
                <a:spcPts val="600"/>
              </a:spcAft>
              <a:buFontTx/>
              <a:buChar char="-"/>
              <a:defRPr/>
            </a:pPr>
            <a:r>
              <a:rPr lang="en-US" sz="2600" dirty="0">
                <a:solidFill>
                  <a:srgbClr val="444D3E"/>
                </a:solidFill>
              </a:rPr>
              <a:t>105 </a:t>
            </a:r>
            <a:r>
              <a:rPr lang="en-US" sz="3000" dirty="0">
                <a:solidFill>
                  <a:srgbClr val="444D3E"/>
                </a:solidFill>
              </a:rPr>
              <a:t>hours</a:t>
            </a:r>
            <a:r>
              <a:rPr lang="en-US" sz="2600" dirty="0">
                <a:solidFill>
                  <a:srgbClr val="444D3E"/>
                </a:solidFill>
              </a:rPr>
              <a:t> in RDG 591 = Elementary Age 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062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88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444D3E"/>
                </a:solidFill>
              </a:rPr>
              <a:t>Ohio Assessment for Educators Reading Subtest 1 and 2</a:t>
            </a:r>
            <a:br>
              <a:rPr lang="en-US" dirty="0">
                <a:solidFill>
                  <a:srgbClr val="444D3E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8200"/>
            <a:ext cx="8229600" cy="4525963"/>
          </a:xfrm>
        </p:spPr>
        <p:txBody>
          <a:bodyPr/>
          <a:lstStyle/>
          <a:p>
            <a:pPr marL="0" indent="0" algn="ctr">
              <a:buNone/>
              <a:defRPr/>
            </a:pPr>
            <a:endParaRPr lang="en-US" dirty="0" smtClean="0">
              <a:solidFill>
                <a:srgbClr val="444D3E"/>
              </a:solidFill>
              <a:hlinkClick r:id="rId2"/>
            </a:endParaRPr>
          </a:p>
          <a:p>
            <a:pPr marL="0" indent="0" algn="ctr">
              <a:buNone/>
              <a:defRPr/>
            </a:pPr>
            <a:r>
              <a:rPr lang="en-US" dirty="0" smtClean="0">
                <a:solidFill>
                  <a:srgbClr val="444D3E"/>
                </a:solidFill>
                <a:hlinkClick r:id="rId2"/>
              </a:rPr>
              <a:t>http</a:t>
            </a:r>
            <a:r>
              <a:rPr lang="en-US" dirty="0">
                <a:solidFill>
                  <a:srgbClr val="444D3E"/>
                </a:solidFill>
                <a:hlinkClick r:id="rId2"/>
              </a:rPr>
              <a:t>://</a:t>
            </a:r>
            <a:r>
              <a:rPr lang="en-US" dirty="0" smtClean="0">
                <a:solidFill>
                  <a:srgbClr val="444D3E"/>
                </a:solidFill>
                <a:hlinkClick r:id="rId2"/>
              </a:rPr>
              <a:t>www.oh.nesinc.com</a:t>
            </a:r>
            <a:endParaRPr lang="en-US" dirty="0">
              <a:solidFill>
                <a:srgbClr val="444D3E"/>
              </a:solidFill>
            </a:endParaRPr>
          </a:p>
          <a:p>
            <a:pPr marL="0" indent="0" algn="ctr">
              <a:buNone/>
              <a:defRPr/>
            </a:pPr>
            <a:r>
              <a:rPr lang="en-US" dirty="0">
                <a:solidFill>
                  <a:srgbClr val="444D3E"/>
                </a:solidFill>
              </a:rPr>
              <a:t>I</a:t>
            </a:r>
            <a:r>
              <a:rPr lang="en-US" dirty="0" smtClean="0">
                <a:solidFill>
                  <a:srgbClr val="444D3E"/>
                </a:solidFill>
              </a:rPr>
              <a:t>nformation </a:t>
            </a:r>
            <a:r>
              <a:rPr lang="en-US" dirty="0">
                <a:solidFill>
                  <a:srgbClr val="444D3E"/>
                </a:solidFill>
              </a:rPr>
              <a:t>about the test with sample questions.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241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Dyslexia Certificate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  <a:defRPr/>
            </a:pPr>
            <a:r>
              <a:rPr lang="en-US" dirty="0">
                <a:solidFill>
                  <a:srgbClr val="444D3E"/>
                </a:solidFill>
              </a:rPr>
              <a:t>21 Credit hours, 7 courses</a:t>
            </a:r>
          </a:p>
          <a:p>
            <a:pPr marL="0" lvl="0" indent="0">
              <a:buNone/>
              <a:defRPr/>
            </a:pPr>
            <a:r>
              <a:rPr lang="en-US" dirty="0">
                <a:solidFill>
                  <a:srgbClr val="444D3E"/>
                </a:solidFill>
              </a:rPr>
              <a:t>All of the Endorsement Courses </a:t>
            </a:r>
            <a:r>
              <a:rPr lang="en-US" dirty="0" smtClean="0">
                <a:solidFill>
                  <a:srgbClr val="444D3E"/>
                </a:solidFill>
              </a:rPr>
              <a:t>minus </a:t>
            </a:r>
            <a:r>
              <a:rPr lang="en-US" dirty="0">
                <a:solidFill>
                  <a:srgbClr val="444D3E"/>
                </a:solidFill>
              </a:rPr>
              <a:t>RDG 504 plus…</a:t>
            </a:r>
          </a:p>
          <a:p>
            <a:pPr marL="0" lvl="0" indent="0">
              <a:buNone/>
              <a:defRPr/>
            </a:pPr>
            <a:r>
              <a:rPr lang="en-US" dirty="0">
                <a:solidFill>
                  <a:srgbClr val="444D3E"/>
                </a:solidFill>
              </a:rPr>
              <a:t>  1. </a:t>
            </a:r>
            <a:r>
              <a:rPr lang="en-US" u="sng" dirty="0">
                <a:solidFill>
                  <a:srgbClr val="444D3E"/>
                </a:solidFill>
              </a:rPr>
              <a:t>Two Reading Courses</a:t>
            </a:r>
            <a:r>
              <a:rPr lang="en-US" dirty="0">
                <a:solidFill>
                  <a:srgbClr val="444D3E"/>
                </a:solidFill>
              </a:rPr>
              <a:t> </a:t>
            </a:r>
            <a:r>
              <a:rPr lang="en-US" sz="2800" dirty="0">
                <a:solidFill>
                  <a:srgbClr val="444D3E"/>
                </a:solidFill>
              </a:rPr>
              <a:t>(done in the fall after Endorsement)</a:t>
            </a:r>
            <a:endParaRPr lang="en-US" sz="2800" u="sng" dirty="0">
              <a:solidFill>
                <a:srgbClr val="444D3E"/>
              </a:solidFill>
            </a:endParaRPr>
          </a:p>
          <a:p>
            <a:pPr lvl="1">
              <a:buNone/>
              <a:defRPr/>
            </a:pPr>
            <a:r>
              <a:rPr lang="en-US" sz="3200" dirty="0">
                <a:solidFill>
                  <a:srgbClr val="444D3E"/>
                </a:solidFill>
              </a:rPr>
              <a:t>   </a:t>
            </a:r>
            <a:r>
              <a:rPr lang="en-US" dirty="0">
                <a:solidFill>
                  <a:srgbClr val="444D3E"/>
                </a:solidFill>
              </a:rPr>
              <a:t> RDG 532, Advanced Phonics and Linguistics</a:t>
            </a:r>
          </a:p>
          <a:p>
            <a:pPr lvl="1">
              <a:buNone/>
              <a:defRPr/>
            </a:pPr>
            <a:r>
              <a:rPr lang="en-US" dirty="0">
                <a:solidFill>
                  <a:srgbClr val="444D3E"/>
                </a:solidFill>
              </a:rPr>
              <a:t>    RDG 592, Evidence-Based Practicum 2</a:t>
            </a:r>
            <a:endParaRPr lang="en-US" sz="3200" dirty="0">
              <a:solidFill>
                <a:srgbClr val="444D3E"/>
              </a:solidFill>
            </a:endParaRPr>
          </a:p>
          <a:p>
            <a:pPr marL="0" lvl="0" indent="0">
              <a:buNone/>
              <a:defRPr/>
            </a:pPr>
            <a:r>
              <a:rPr lang="en-US" dirty="0">
                <a:solidFill>
                  <a:srgbClr val="444D3E"/>
                </a:solidFill>
              </a:rPr>
              <a:t>  2. </a:t>
            </a:r>
            <a:r>
              <a:rPr lang="en-US" u="sng" dirty="0">
                <a:solidFill>
                  <a:srgbClr val="444D3E"/>
                </a:solidFill>
              </a:rPr>
              <a:t>Field Experience—RDG 593 </a:t>
            </a:r>
          </a:p>
          <a:p>
            <a:pPr lvl="1">
              <a:buNone/>
              <a:defRPr/>
            </a:pPr>
            <a:r>
              <a:rPr lang="en-US" sz="3200" dirty="0">
                <a:solidFill>
                  <a:srgbClr val="444D3E"/>
                </a:solidFill>
              </a:rPr>
              <a:t>    </a:t>
            </a:r>
            <a:r>
              <a:rPr lang="en-US" sz="3200" dirty="0" smtClean="0">
                <a:solidFill>
                  <a:srgbClr val="444D3E"/>
                </a:solidFill>
              </a:rPr>
              <a:t>Additional visits from </a:t>
            </a:r>
            <a:r>
              <a:rPr lang="en-US" sz="3200" dirty="0">
                <a:solidFill>
                  <a:srgbClr val="444D3E"/>
                </a:solidFill>
              </a:rPr>
              <a:t>a Master Teacher</a:t>
            </a:r>
          </a:p>
          <a:p>
            <a:pPr lvl="1">
              <a:buNone/>
              <a:defRPr/>
            </a:pPr>
            <a:r>
              <a:rPr lang="en-US" sz="3200" dirty="0">
                <a:solidFill>
                  <a:srgbClr val="444D3E"/>
                </a:solidFill>
              </a:rPr>
              <a:t>    60 documented practicum hours</a:t>
            </a:r>
          </a:p>
          <a:p>
            <a:pPr marL="0" lvl="0" indent="0">
              <a:buNone/>
              <a:defRPr/>
            </a:pPr>
            <a:r>
              <a:rPr lang="en-US" dirty="0">
                <a:solidFill>
                  <a:srgbClr val="444D3E"/>
                </a:solidFill>
              </a:rPr>
              <a:t>3. </a:t>
            </a:r>
            <a:r>
              <a:rPr lang="en-US" u="sng" dirty="0" smtClean="0">
                <a:solidFill>
                  <a:srgbClr val="444D3E"/>
                </a:solidFill>
              </a:rPr>
              <a:t>OEA or Other Standardized Reading </a:t>
            </a:r>
            <a:r>
              <a:rPr lang="en-US" u="sng" dirty="0">
                <a:solidFill>
                  <a:srgbClr val="444D3E"/>
                </a:solidFill>
              </a:rPr>
              <a:t>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02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Reading </a:t>
            </a:r>
            <a:r>
              <a:rPr lang="en-US" dirty="0" smtClean="0"/>
              <a:t>Master’s Degree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 dirty="0" smtClean="0">
                <a:solidFill>
                  <a:srgbClr val="444D3E"/>
                </a:solidFill>
              </a:rPr>
              <a:t>34 </a:t>
            </a:r>
            <a:r>
              <a:rPr lang="en-US" dirty="0">
                <a:solidFill>
                  <a:srgbClr val="444D3E"/>
                </a:solidFill>
              </a:rPr>
              <a:t>Credit hours, </a:t>
            </a:r>
            <a:r>
              <a:rPr lang="en-US" dirty="0" smtClean="0">
                <a:solidFill>
                  <a:srgbClr val="444D3E"/>
                </a:solidFill>
              </a:rPr>
              <a:t>12 courses</a:t>
            </a:r>
          </a:p>
          <a:p>
            <a:pPr marL="0" indent="0">
              <a:buNone/>
              <a:defRPr/>
            </a:pPr>
            <a:endParaRPr lang="en-US" dirty="0" smtClean="0">
              <a:solidFill>
                <a:srgbClr val="444D3E"/>
              </a:solidFill>
            </a:endParaRPr>
          </a:p>
          <a:p>
            <a:pPr marL="0" lvl="0" indent="0">
              <a:buNone/>
              <a:defRPr/>
            </a:pPr>
            <a:r>
              <a:rPr lang="en-US" dirty="0" smtClean="0">
                <a:solidFill>
                  <a:srgbClr val="444D3E"/>
                </a:solidFill>
              </a:rPr>
              <a:t>All </a:t>
            </a:r>
            <a:r>
              <a:rPr lang="en-US" dirty="0">
                <a:solidFill>
                  <a:srgbClr val="444D3E"/>
                </a:solidFill>
              </a:rPr>
              <a:t>of the our Reading </a:t>
            </a:r>
            <a:r>
              <a:rPr lang="en-US" dirty="0" smtClean="0">
                <a:solidFill>
                  <a:srgbClr val="444D3E"/>
                </a:solidFill>
              </a:rPr>
              <a:t>Courses </a:t>
            </a:r>
            <a:r>
              <a:rPr lang="en-US" dirty="0">
                <a:solidFill>
                  <a:srgbClr val="444D3E"/>
                </a:solidFill>
              </a:rPr>
              <a:t>PLUS…</a:t>
            </a:r>
          </a:p>
          <a:p>
            <a:pPr lvl="0">
              <a:defRPr/>
            </a:pPr>
            <a:r>
              <a:rPr lang="en-US" u="sng" dirty="0">
                <a:solidFill>
                  <a:srgbClr val="444D3E"/>
                </a:solidFill>
              </a:rPr>
              <a:t>One more Reading class RDG </a:t>
            </a:r>
            <a:r>
              <a:rPr lang="en-US" u="sng" dirty="0" smtClean="0">
                <a:solidFill>
                  <a:srgbClr val="444D3E"/>
                </a:solidFill>
              </a:rPr>
              <a:t>542</a:t>
            </a:r>
            <a:r>
              <a:rPr lang="en-US" dirty="0" smtClean="0">
                <a:solidFill>
                  <a:srgbClr val="444D3E"/>
                </a:solidFill>
              </a:rPr>
              <a:t>: </a:t>
            </a:r>
            <a:r>
              <a:rPr lang="en-US" dirty="0"/>
              <a:t>The Integration of Reading Comprehension and Writing Instruction</a:t>
            </a:r>
            <a:endParaRPr lang="en-US" dirty="0">
              <a:solidFill>
                <a:srgbClr val="444D3E"/>
              </a:solidFill>
            </a:endParaRPr>
          </a:p>
          <a:p>
            <a:pPr marL="0" lvl="0" indent="0">
              <a:buNone/>
              <a:defRPr/>
            </a:pPr>
            <a:r>
              <a:rPr lang="en-US" u="sng" dirty="0">
                <a:solidFill>
                  <a:srgbClr val="444D3E"/>
                </a:solidFill>
              </a:rPr>
              <a:t>Graduate Core Courses</a:t>
            </a:r>
          </a:p>
          <a:p>
            <a:pPr lvl="2">
              <a:buNone/>
              <a:defRPr/>
            </a:pPr>
            <a:r>
              <a:rPr lang="en-US" sz="2800" dirty="0">
                <a:solidFill>
                  <a:srgbClr val="444D3E"/>
                </a:solidFill>
              </a:rPr>
              <a:t>EDU 602, Ethics for Educators</a:t>
            </a:r>
          </a:p>
          <a:p>
            <a:pPr lvl="2">
              <a:buNone/>
              <a:defRPr/>
            </a:pPr>
            <a:r>
              <a:rPr lang="en-US" sz="2800" dirty="0">
                <a:solidFill>
                  <a:srgbClr val="444D3E"/>
                </a:solidFill>
              </a:rPr>
              <a:t>EDU 500, Statistics and Research</a:t>
            </a:r>
          </a:p>
          <a:p>
            <a:pPr lvl="2">
              <a:spcAft>
                <a:spcPts val="600"/>
              </a:spcAft>
              <a:buNone/>
              <a:defRPr/>
            </a:pPr>
            <a:r>
              <a:rPr lang="en-US" sz="2800" dirty="0">
                <a:solidFill>
                  <a:srgbClr val="444D3E"/>
                </a:solidFill>
              </a:rPr>
              <a:t>EDU 600, </a:t>
            </a:r>
            <a:r>
              <a:rPr lang="en-US" sz="2800" dirty="0" smtClean="0">
                <a:solidFill>
                  <a:srgbClr val="444D3E"/>
                </a:solidFill>
              </a:rPr>
              <a:t>Integrative Project-thesis </a:t>
            </a:r>
            <a:r>
              <a:rPr lang="en-US" sz="2800" dirty="0">
                <a:solidFill>
                  <a:srgbClr val="444D3E"/>
                </a:solidFill>
              </a:rPr>
              <a:t>(1 credit course)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049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Time to Complete the 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  <a:defRPr/>
            </a:pPr>
            <a:r>
              <a:rPr lang="en-US" dirty="0">
                <a:solidFill>
                  <a:srgbClr val="444D3E"/>
                </a:solidFill>
              </a:rPr>
              <a:t>Time to complete: </a:t>
            </a:r>
            <a:r>
              <a:rPr lang="en-US" dirty="0" smtClean="0">
                <a:solidFill>
                  <a:srgbClr val="444D3E"/>
                </a:solidFill>
              </a:rPr>
              <a:t>6 </a:t>
            </a:r>
            <a:r>
              <a:rPr lang="en-US" dirty="0">
                <a:solidFill>
                  <a:srgbClr val="444D3E"/>
                </a:solidFill>
              </a:rPr>
              <a:t>semesters </a:t>
            </a:r>
            <a:r>
              <a:rPr lang="en-US" dirty="0" smtClean="0">
                <a:solidFill>
                  <a:srgbClr val="444D3E"/>
                </a:solidFill>
              </a:rPr>
              <a:t>(2 yrs.)</a:t>
            </a:r>
          </a:p>
          <a:p>
            <a:pPr marL="0" lvl="0" indent="0">
              <a:buNone/>
              <a:defRPr/>
            </a:pPr>
            <a:r>
              <a:rPr lang="en-US" u="sng" dirty="0" smtClean="0">
                <a:solidFill>
                  <a:srgbClr val="444D3E"/>
                </a:solidFill>
              </a:rPr>
              <a:t>Example Schedule—May Start</a:t>
            </a:r>
            <a:endParaRPr lang="en-US" u="sng" dirty="0">
              <a:solidFill>
                <a:srgbClr val="444D3E"/>
              </a:solidFill>
            </a:endParaRPr>
          </a:p>
          <a:p>
            <a:pPr marL="0" lvl="0" indent="0">
              <a:buNone/>
              <a:defRPr/>
            </a:pPr>
            <a:r>
              <a:rPr lang="en-US" dirty="0" smtClean="0">
                <a:solidFill>
                  <a:srgbClr val="444D3E"/>
                </a:solidFill>
              </a:rPr>
              <a:t>Summer: </a:t>
            </a:r>
            <a:r>
              <a:rPr lang="en-US" dirty="0">
                <a:solidFill>
                  <a:srgbClr val="444D3E"/>
                </a:solidFill>
              </a:rPr>
              <a:t>RDG 505, RDG 540</a:t>
            </a:r>
          </a:p>
          <a:p>
            <a:pPr marL="0" lvl="0" indent="0">
              <a:buNone/>
              <a:defRPr/>
            </a:pPr>
            <a:r>
              <a:rPr lang="en-US" dirty="0" smtClean="0">
                <a:solidFill>
                  <a:srgbClr val="444D3E"/>
                </a:solidFill>
              </a:rPr>
              <a:t>Fall: </a:t>
            </a:r>
            <a:r>
              <a:rPr lang="en-US" dirty="0">
                <a:solidFill>
                  <a:srgbClr val="444D3E"/>
                </a:solidFill>
              </a:rPr>
              <a:t>RDG 530 and RDG 538</a:t>
            </a:r>
          </a:p>
          <a:p>
            <a:pPr marL="0" lvl="0" indent="0">
              <a:buNone/>
              <a:defRPr/>
            </a:pPr>
            <a:r>
              <a:rPr lang="en-US" dirty="0" smtClean="0">
                <a:solidFill>
                  <a:srgbClr val="444D3E"/>
                </a:solidFill>
              </a:rPr>
              <a:t>Spring: </a:t>
            </a:r>
            <a:r>
              <a:rPr lang="en-US" dirty="0">
                <a:solidFill>
                  <a:srgbClr val="444D3E"/>
                </a:solidFill>
              </a:rPr>
              <a:t>RDG </a:t>
            </a:r>
            <a:r>
              <a:rPr lang="en-US" dirty="0" smtClean="0">
                <a:solidFill>
                  <a:srgbClr val="444D3E"/>
                </a:solidFill>
              </a:rPr>
              <a:t>591 and RDG 504</a:t>
            </a:r>
            <a:endParaRPr lang="en-US" dirty="0">
              <a:solidFill>
                <a:srgbClr val="444D3E"/>
              </a:solidFill>
            </a:endParaRPr>
          </a:p>
          <a:p>
            <a:pPr marL="0" lvl="0" indent="0">
              <a:buNone/>
              <a:defRPr/>
            </a:pPr>
            <a:r>
              <a:rPr lang="en-US" dirty="0" smtClean="0"/>
              <a:t>Summer: RDG 542 and EDU 500 </a:t>
            </a:r>
          </a:p>
          <a:p>
            <a:pPr marL="0" lvl="0" indent="0">
              <a:buNone/>
              <a:defRPr/>
            </a:pPr>
            <a:r>
              <a:rPr lang="en-US" dirty="0" smtClean="0"/>
              <a:t>Fall: RDG </a:t>
            </a:r>
            <a:r>
              <a:rPr lang="en-US" dirty="0"/>
              <a:t>532 and RDG </a:t>
            </a:r>
            <a:r>
              <a:rPr lang="en-US" dirty="0" smtClean="0"/>
              <a:t>592</a:t>
            </a:r>
          </a:p>
          <a:p>
            <a:pPr marL="0" lvl="0" indent="0">
              <a:buNone/>
              <a:defRPr/>
            </a:pPr>
            <a:r>
              <a:rPr lang="en-US" dirty="0" smtClean="0"/>
              <a:t>Spring: EDU 602 and EDU 600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88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744538"/>
            <a:ext cx="8229600" cy="1143000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n-US" dirty="0">
                <a:solidFill>
                  <a:srgbClr val="444D3E"/>
                </a:solidFill>
              </a:rPr>
              <a:t>Additional Program </a:t>
            </a:r>
            <a:br>
              <a:rPr lang="en-US" dirty="0">
                <a:solidFill>
                  <a:srgbClr val="444D3E"/>
                </a:solidFill>
              </a:rPr>
            </a:br>
            <a:r>
              <a:rPr lang="en-US" dirty="0">
                <a:solidFill>
                  <a:srgbClr val="444D3E"/>
                </a:solidFill>
              </a:rPr>
              <a:t>Requirements for ALL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6300"/>
            <a:ext cx="8229600" cy="4525963"/>
          </a:xfrm>
        </p:spPr>
        <p:txBody>
          <a:bodyPr/>
          <a:lstStyle/>
          <a:p>
            <a:pPr marL="0" lvl="0" indent="0" algn="ctr">
              <a:buNone/>
              <a:defRPr/>
            </a:pPr>
            <a:r>
              <a:rPr lang="en-US" dirty="0">
                <a:solidFill>
                  <a:srgbClr val="444D3E"/>
                </a:solidFill>
              </a:rPr>
              <a:t>New Student </a:t>
            </a:r>
            <a:r>
              <a:rPr lang="en-US" dirty="0" smtClean="0">
                <a:solidFill>
                  <a:srgbClr val="444D3E"/>
                </a:solidFill>
              </a:rPr>
              <a:t>Orientation—Month prior to program beginning </a:t>
            </a:r>
            <a:endParaRPr lang="en-US" dirty="0">
              <a:solidFill>
                <a:srgbClr val="444D3E"/>
              </a:solidFill>
            </a:endParaRPr>
          </a:p>
          <a:p>
            <a:pPr lvl="0" algn="ctr">
              <a:defRPr/>
            </a:pPr>
            <a:endParaRPr lang="en-US" sz="800" dirty="0" smtClean="0">
              <a:solidFill>
                <a:srgbClr val="444D3E"/>
              </a:solidFill>
            </a:endParaRPr>
          </a:p>
          <a:p>
            <a:pPr lvl="0" algn="ctr">
              <a:defRPr/>
            </a:pPr>
            <a:endParaRPr lang="en-US" sz="800" dirty="0">
              <a:solidFill>
                <a:srgbClr val="444D3E"/>
              </a:solidFill>
            </a:endParaRPr>
          </a:p>
          <a:p>
            <a:pPr marL="0" lvl="0" indent="0" algn="ctr">
              <a:buNone/>
              <a:defRPr/>
            </a:pPr>
            <a:r>
              <a:rPr lang="en-US" dirty="0">
                <a:solidFill>
                  <a:srgbClr val="444D3E"/>
                </a:solidFill>
              </a:rPr>
              <a:t>  One local or national conference </a:t>
            </a:r>
          </a:p>
          <a:p>
            <a:pPr marL="0" lvl="0" indent="0" algn="ctr">
              <a:buNone/>
              <a:defRPr/>
            </a:pPr>
            <a:endParaRPr lang="en-US" dirty="0">
              <a:solidFill>
                <a:srgbClr val="444D3E"/>
              </a:solidFill>
            </a:endParaRPr>
          </a:p>
          <a:p>
            <a:pPr marL="0" lvl="0" indent="0" algn="ctr">
              <a:buNone/>
              <a:defRPr/>
            </a:pPr>
            <a:r>
              <a:rPr lang="en-US" dirty="0">
                <a:solidFill>
                  <a:srgbClr val="444D3E"/>
                </a:solidFill>
              </a:rPr>
              <a:t>  Join a professional organization </a:t>
            </a:r>
          </a:p>
          <a:p>
            <a:pPr marL="0" lvl="0" indent="0" algn="ctr">
              <a:buNone/>
              <a:defRPr/>
            </a:pPr>
            <a:endParaRPr lang="en-US" dirty="0">
              <a:solidFill>
                <a:schemeClr val="tx1">
                  <a:tint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281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Current Costs</a:t>
            </a:r>
            <a:br>
              <a:rPr lang="en-US" dirty="0" smtClean="0"/>
            </a:br>
            <a:r>
              <a:rPr lang="en-US" dirty="0" smtClean="0"/>
              <a:t>2014-2015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778000"/>
            <a:ext cx="8229600" cy="4525963"/>
          </a:xfrm>
        </p:spPr>
        <p:txBody>
          <a:bodyPr/>
          <a:lstStyle/>
          <a:p>
            <a:pPr marL="0" lvl="0" indent="0">
              <a:buNone/>
              <a:defRPr/>
            </a:pPr>
            <a:r>
              <a:rPr lang="en-US" dirty="0">
                <a:solidFill>
                  <a:srgbClr val="444D3E"/>
                </a:solidFill>
              </a:rPr>
              <a:t>$565 per credit hour</a:t>
            </a:r>
          </a:p>
          <a:p>
            <a:pPr marL="0" lvl="0" indent="0">
              <a:buNone/>
              <a:defRPr/>
            </a:pPr>
            <a:endParaRPr lang="en-US" dirty="0">
              <a:solidFill>
                <a:srgbClr val="444D3E"/>
              </a:solidFill>
            </a:endParaRPr>
          </a:p>
          <a:p>
            <a:pPr marL="0" lvl="0" indent="0">
              <a:buNone/>
              <a:defRPr/>
            </a:pPr>
            <a:r>
              <a:rPr lang="en-US" dirty="0">
                <a:solidFill>
                  <a:srgbClr val="444D3E"/>
                </a:solidFill>
              </a:rPr>
              <a:t>All courses are 3 credits hours. The only exceptions to this are RDG 593 (0 credit hours) and EDU 600 (1 credit</a:t>
            </a:r>
            <a:r>
              <a:rPr lang="en-US" dirty="0" smtClean="0">
                <a:solidFill>
                  <a:srgbClr val="444D3E"/>
                </a:solidFill>
              </a:rPr>
              <a:t>).</a:t>
            </a:r>
          </a:p>
          <a:p>
            <a:pPr marL="0" lvl="0" indent="0">
              <a:buNone/>
              <a:defRPr/>
            </a:pPr>
            <a:endParaRPr lang="en-US" dirty="0">
              <a:solidFill>
                <a:srgbClr val="444D3E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335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solidFill>
                  <a:srgbClr val="444D3E"/>
                </a:solidFill>
              </a:rPr>
              <a:t>Application </a:t>
            </a:r>
            <a:r>
              <a:rPr lang="en-US" dirty="0" smtClean="0">
                <a:solidFill>
                  <a:srgbClr val="444D3E"/>
                </a:solidFill>
              </a:rPr>
              <a:t>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dirty="0" smtClean="0">
                <a:solidFill>
                  <a:srgbClr val="444D3E"/>
                </a:solidFill>
              </a:rPr>
              <a:t>Rolling Admissions. </a:t>
            </a:r>
          </a:p>
          <a:p>
            <a:pPr marL="0" lvl="0" indent="0" algn="ctr">
              <a:buNone/>
            </a:pPr>
            <a:r>
              <a:rPr lang="en-US" dirty="0" smtClean="0">
                <a:solidFill>
                  <a:srgbClr val="444D3E"/>
                </a:solidFill>
              </a:rPr>
              <a:t>Accept students until we are full.</a:t>
            </a:r>
          </a:p>
          <a:p>
            <a:pPr marL="0" lvl="0" indent="0">
              <a:buNone/>
            </a:pPr>
            <a:endParaRPr lang="en-US" dirty="0" smtClean="0">
              <a:solidFill>
                <a:srgbClr val="444D3E"/>
              </a:solidFill>
            </a:endParaRPr>
          </a:p>
          <a:p>
            <a:pPr marL="0" lvl="0" indent="0" algn="ctr">
              <a:buNone/>
            </a:pPr>
            <a:r>
              <a:rPr lang="en-US" dirty="0" smtClean="0">
                <a:solidFill>
                  <a:srgbClr val="444D3E"/>
                </a:solidFill>
              </a:rPr>
              <a:t>May Cohorts: </a:t>
            </a:r>
            <a:r>
              <a:rPr lang="en-US" u="sng" dirty="0" smtClean="0">
                <a:solidFill>
                  <a:srgbClr val="444D3E"/>
                </a:solidFill>
              </a:rPr>
              <a:t>April 20</a:t>
            </a:r>
            <a:r>
              <a:rPr lang="en-US" u="sng" baseline="30000" dirty="0" smtClean="0">
                <a:solidFill>
                  <a:srgbClr val="444D3E"/>
                </a:solidFill>
              </a:rPr>
              <a:t>th</a:t>
            </a:r>
            <a:r>
              <a:rPr lang="en-US" u="sng" dirty="0" smtClean="0">
                <a:solidFill>
                  <a:srgbClr val="444D3E"/>
                </a:solidFill>
              </a:rPr>
              <a:t>, 2015</a:t>
            </a:r>
          </a:p>
          <a:p>
            <a:pPr marL="0" lvl="0" indent="0" algn="ctr">
              <a:buNone/>
            </a:pPr>
            <a:r>
              <a:rPr lang="en-US" dirty="0" smtClean="0">
                <a:solidFill>
                  <a:srgbClr val="444D3E"/>
                </a:solidFill>
              </a:rPr>
              <a:t>August </a:t>
            </a:r>
            <a:r>
              <a:rPr lang="en-US" dirty="0">
                <a:solidFill>
                  <a:srgbClr val="444D3E"/>
                </a:solidFill>
              </a:rPr>
              <a:t>Cohorts: </a:t>
            </a:r>
            <a:r>
              <a:rPr lang="en-US" u="sng" dirty="0" smtClean="0">
                <a:solidFill>
                  <a:srgbClr val="444D3E"/>
                </a:solidFill>
              </a:rPr>
              <a:t>June 29</a:t>
            </a:r>
            <a:r>
              <a:rPr lang="en-US" u="sng" baseline="30000" dirty="0" smtClean="0">
                <a:solidFill>
                  <a:srgbClr val="444D3E"/>
                </a:solidFill>
              </a:rPr>
              <a:t>th</a:t>
            </a:r>
            <a:r>
              <a:rPr lang="en-US" u="sng" dirty="0" smtClean="0">
                <a:solidFill>
                  <a:srgbClr val="444D3E"/>
                </a:solidFill>
              </a:rPr>
              <a:t>, 2015</a:t>
            </a:r>
            <a:endParaRPr lang="en-US" u="sng" dirty="0">
              <a:solidFill>
                <a:srgbClr val="444D3E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120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6738"/>
            <a:ext cx="8229600" cy="1143000"/>
          </a:xfrm>
        </p:spPr>
        <p:txBody>
          <a:bodyPr/>
          <a:lstStyle/>
          <a:p>
            <a:r>
              <a:rPr lang="en-US" dirty="0" smtClean="0"/>
              <a:t>Application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8161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For information about how to apply contact </a:t>
            </a:r>
            <a:r>
              <a:rPr lang="en-US" u="sng" dirty="0" smtClean="0"/>
              <a:t>Jack Ballman</a:t>
            </a:r>
          </a:p>
          <a:p>
            <a:pPr lvl="1"/>
            <a:r>
              <a:rPr lang="en-US" dirty="0">
                <a:hlinkClick r:id="rId2"/>
              </a:rPr>
              <a:t>j</a:t>
            </a:r>
            <a:r>
              <a:rPr lang="en-US" dirty="0" smtClean="0">
                <a:hlinkClick r:id="rId2"/>
              </a:rPr>
              <a:t>ack.ballman@msj.edu</a:t>
            </a:r>
            <a:endParaRPr lang="en-US" dirty="0" smtClean="0"/>
          </a:p>
          <a:p>
            <a:pPr lvl="1"/>
            <a:r>
              <a:rPr lang="en-US" dirty="0" smtClean="0"/>
              <a:t>513-244-4228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Application Materials Required   </a:t>
            </a:r>
          </a:p>
          <a:p>
            <a:pPr lvl="1"/>
            <a:r>
              <a:rPr lang="en-US" dirty="0" smtClean="0"/>
              <a:t>Online Application at </a:t>
            </a:r>
            <a:r>
              <a:rPr lang="en-US" dirty="0" smtClean="0">
                <a:hlinkClick r:id="rId3"/>
              </a:rPr>
              <a:t>www.msj.edu/apply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Letter of Intent with contact info. of 2 references</a:t>
            </a:r>
          </a:p>
          <a:p>
            <a:pPr lvl="1"/>
            <a:r>
              <a:rPr lang="en-US" dirty="0" smtClean="0"/>
              <a:t>Resume</a:t>
            </a:r>
          </a:p>
          <a:p>
            <a:pPr lvl="1"/>
            <a:r>
              <a:rPr lang="en-US" dirty="0" smtClean="0"/>
              <a:t>ALL transcripts from undergraduate and any graduate work</a:t>
            </a:r>
          </a:p>
          <a:p>
            <a:pPr lvl="1"/>
            <a:r>
              <a:rPr lang="en-US" dirty="0" smtClean="0"/>
              <a:t>GRE (only needed if GPA is below 3.0)</a:t>
            </a:r>
          </a:p>
          <a:p>
            <a:pPr lvl="1"/>
            <a:r>
              <a:rPr lang="en-US" dirty="0" smtClean="0"/>
              <a:t>Background check (will be required by the completion of first course)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255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 With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program questions contact me, Dr. Amy Murdoch</a:t>
            </a:r>
          </a:p>
          <a:p>
            <a:pPr lvl="1"/>
            <a:r>
              <a:rPr lang="en-US" dirty="0" smtClean="0">
                <a:hlinkClick r:id="rId2"/>
              </a:rPr>
              <a:t>amy.murdoch@msj.edu</a:t>
            </a:r>
            <a:endParaRPr lang="en-US" dirty="0" smtClean="0"/>
          </a:p>
          <a:p>
            <a:pPr lvl="1"/>
            <a:r>
              <a:rPr lang="en-US" dirty="0" smtClean="0"/>
              <a:t>513-244-4934</a:t>
            </a:r>
          </a:p>
          <a:p>
            <a:r>
              <a:rPr lang="en-US" dirty="0" smtClean="0"/>
              <a:t>For </a:t>
            </a:r>
            <a:r>
              <a:rPr lang="en-US" dirty="0"/>
              <a:t>information about how to apply contact </a:t>
            </a:r>
            <a:r>
              <a:rPr lang="en-US" u="sng" dirty="0"/>
              <a:t>Jack Ballman</a:t>
            </a:r>
          </a:p>
          <a:p>
            <a:pPr lvl="1"/>
            <a:r>
              <a:rPr lang="en-US" dirty="0">
                <a:hlinkClick r:id="rId3"/>
              </a:rPr>
              <a:t>jack.ballman@msj.edu</a:t>
            </a:r>
            <a:endParaRPr lang="en-US" dirty="0"/>
          </a:p>
          <a:p>
            <a:pPr lvl="1"/>
            <a:r>
              <a:rPr lang="en-US" dirty="0" smtClean="0"/>
              <a:t>513-244-4228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036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7663" indent="-347663"/>
            <a:r>
              <a:rPr lang="en-US" sz="2800" dirty="0" smtClean="0">
                <a:solidFill>
                  <a:srgbClr val="444D3E"/>
                </a:solidFill>
              </a:rPr>
              <a:t>Program </a:t>
            </a:r>
            <a:r>
              <a:rPr lang="en-US" sz="2800" dirty="0">
                <a:solidFill>
                  <a:srgbClr val="444D3E"/>
                </a:solidFill>
              </a:rPr>
              <a:t>Options: </a:t>
            </a:r>
          </a:p>
          <a:p>
            <a:pPr lvl="1"/>
            <a:r>
              <a:rPr lang="en-US" sz="2400" dirty="0" smtClean="0">
                <a:solidFill>
                  <a:srgbClr val="444D3E"/>
                </a:solidFill>
              </a:rPr>
              <a:t>Ohio Reading </a:t>
            </a:r>
            <a:r>
              <a:rPr lang="en-US" sz="2400" dirty="0">
                <a:solidFill>
                  <a:srgbClr val="444D3E"/>
                </a:solidFill>
              </a:rPr>
              <a:t>Endorsement</a:t>
            </a:r>
          </a:p>
          <a:p>
            <a:pPr lvl="1"/>
            <a:r>
              <a:rPr lang="en-US" sz="2400" dirty="0">
                <a:solidFill>
                  <a:srgbClr val="444D3E"/>
                </a:solidFill>
              </a:rPr>
              <a:t>Dyslexia Certificate</a:t>
            </a:r>
          </a:p>
          <a:p>
            <a:pPr lvl="1"/>
            <a:r>
              <a:rPr lang="en-US" sz="2400" dirty="0">
                <a:solidFill>
                  <a:srgbClr val="444D3E"/>
                </a:solidFill>
              </a:rPr>
              <a:t>Reading Master’s </a:t>
            </a:r>
            <a:r>
              <a:rPr lang="en-US" sz="2400" dirty="0" smtClean="0">
                <a:solidFill>
                  <a:srgbClr val="444D3E"/>
                </a:solidFill>
              </a:rPr>
              <a:t>Degree</a:t>
            </a:r>
            <a:endParaRPr lang="en-US" sz="2800" dirty="0" smtClean="0">
              <a:solidFill>
                <a:srgbClr val="444D3E"/>
              </a:solidFill>
            </a:endParaRPr>
          </a:p>
          <a:p>
            <a:r>
              <a:rPr lang="en-US" sz="2800" dirty="0" smtClean="0">
                <a:solidFill>
                  <a:srgbClr val="444D3E"/>
                </a:solidFill>
              </a:rPr>
              <a:t>Format: Fully Online or Site Based  </a:t>
            </a:r>
          </a:p>
          <a:p>
            <a:r>
              <a:rPr lang="en-US" sz="2800" dirty="0" smtClean="0">
                <a:solidFill>
                  <a:srgbClr val="444D3E"/>
                </a:solidFill>
              </a:rPr>
              <a:t>Costs</a:t>
            </a:r>
            <a:endParaRPr lang="en-US" sz="2800" dirty="0">
              <a:solidFill>
                <a:srgbClr val="444D3E"/>
              </a:solidFill>
            </a:endParaRPr>
          </a:p>
          <a:p>
            <a:r>
              <a:rPr lang="en-US" sz="2800" dirty="0">
                <a:solidFill>
                  <a:srgbClr val="444D3E"/>
                </a:solidFill>
              </a:rPr>
              <a:t>Process—Application and </a:t>
            </a:r>
            <a:r>
              <a:rPr lang="en-US" sz="2800" dirty="0" smtClean="0">
                <a:solidFill>
                  <a:srgbClr val="444D3E"/>
                </a:solidFill>
              </a:rPr>
              <a:t>Registration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5994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159" y="2095499"/>
            <a:ext cx="4693844" cy="307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7230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Program Quality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650" y="4046199"/>
            <a:ext cx="2089150" cy="229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74700" y="2209799"/>
            <a:ext cx="79121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444D3E"/>
                </a:solidFill>
              </a:rPr>
              <a:t>Higher Learning Commission Review </a:t>
            </a:r>
            <a:r>
              <a:rPr lang="en-US" sz="2800" dirty="0" smtClean="0">
                <a:solidFill>
                  <a:srgbClr val="444D3E"/>
                </a:solidFill>
              </a:rPr>
              <a:t>2011</a:t>
            </a:r>
          </a:p>
          <a:p>
            <a:endParaRPr lang="en-US" sz="2800" dirty="0" smtClean="0">
              <a:solidFill>
                <a:srgbClr val="444D3E"/>
              </a:solidFill>
            </a:endParaRPr>
          </a:p>
          <a:p>
            <a:r>
              <a:rPr lang="en-US" sz="2800" dirty="0" smtClean="0">
                <a:solidFill>
                  <a:srgbClr val="444D3E"/>
                </a:solidFill>
              </a:rPr>
              <a:t> </a:t>
            </a:r>
            <a:endParaRPr lang="en-US" sz="2800" dirty="0">
              <a:solidFill>
                <a:srgbClr val="444D3E"/>
              </a:solidFill>
            </a:endParaRPr>
          </a:p>
          <a:p>
            <a:r>
              <a:rPr lang="en-US" sz="2800" dirty="0" smtClean="0">
                <a:solidFill>
                  <a:srgbClr val="444D3E"/>
                </a:solidFill>
              </a:rPr>
              <a:t>International </a:t>
            </a:r>
            <a:r>
              <a:rPr lang="en-US" sz="2800" dirty="0">
                <a:solidFill>
                  <a:srgbClr val="444D3E"/>
                </a:solidFill>
              </a:rPr>
              <a:t>Dyslexia Association </a:t>
            </a:r>
            <a:endParaRPr lang="en-US" sz="2800" dirty="0" smtClean="0">
              <a:solidFill>
                <a:srgbClr val="444D3E"/>
              </a:solidFill>
            </a:endParaRPr>
          </a:p>
          <a:p>
            <a:r>
              <a:rPr lang="en-US" sz="2800" dirty="0" smtClean="0">
                <a:solidFill>
                  <a:srgbClr val="444D3E"/>
                </a:solidFill>
              </a:rPr>
              <a:t>Review </a:t>
            </a:r>
            <a:r>
              <a:rPr lang="en-US" sz="2800" dirty="0">
                <a:solidFill>
                  <a:srgbClr val="444D3E"/>
                </a:solidFill>
              </a:rPr>
              <a:t>2012</a:t>
            </a:r>
          </a:p>
          <a:p>
            <a:endParaRPr lang="en-US" dirty="0"/>
          </a:p>
        </p:txBody>
      </p:sp>
      <p:sp>
        <p:nvSpPr>
          <p:cNvPr id="3" name="5-Point Star 2"/>
          <p:cNvSpPr/>
          <p:nvPr/>
        </p:nvSpPr>
        <p:spPr>
          <a:xfrm>
            <a:off x="5041900" y="3289301"/>
            <a:ext cx="3644900" cy="2641600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11850" y="4271902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One of the First 9 Programs in the 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137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Program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  <a:defRPr/>
            </a:pPr>
            <a:r>
              <a:rPr lang="en-US" dirty="0">
                <a:solidFill>
                  <a:srgbClr val="444D3E"/>
                </a:solidFill>
              </a:rPr>
              <a:t>LETRS Professional Development Modules</a:t>
            </a:r>
          </a:p>
          <a:p>
            <a:pPr marL="0" lvl="0" indent="0" algn="ctr">
              <a:buNone/>
              <a:defRPr/>
            </a:pPr>
            <a:endParaRPr lang="en-US" dirty="0">
              <a:solidFill>
                <a:srgbClr val="444D3E"/>
              </a:solidFill>
            </a:endParaRPr>
          </a:p>
          <a:p>
            <a:pPr marL="0" lvl="0" indent="0" algn="ctr">
              <a:buNone/>
              <a:defRPr/>
            </a:pPr>
            <a:r>
              <a:rPr lang="en-US" dirty="0">
                <a:solidFill>
                  <a:srgbClr val="444D3E"/>
                </a:solidFill>
              </a:rPr>
              <a:t>Orton-Gillingham Multisensory Structured Language Training </a:t>
            </a:r>
          </a:p>
          <a:p>
            <a:pPr marL="0" lvl="0" indent="0" algn="ctr">
              <a:buNone/>
              <a:defRPr/>
            </a:pPr>
            <a:endParaRPr lang="en-US" dirty="0">
              <a:solidFill>
                <a:srgbClr val="444D3E"/>
              </a:solidFill>
            </a:endParaRPr>
          </a:p>
          <a:p>
            <a:pPr marL="0" lvl="0" indent="0" algn="ctr">
              <a:buNone/>
              <a:defRPr/>
            </a:pPr>
            <a:r>
              <a:rPr lang="en-US" dirty="0">
                <a:solidFill>
                  <a:srgbClr val="444D3E"/>
                </a:solidFill>
              </a:rPr>
              <a:t>Use of blackboard—hybrid and fully online courses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374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MSJU Faculty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defRPr/>
            </a:pPr>
            <a:r>
              <a:rPr lang="en-US" u="sng" dirty="0">
                <a:solidFill>
                  <a:srgbClr val="444D3E"/>
                </a:solidFill>
              </a:rPr>
              <a:t>Dr. Amy Murdoch</a:t>
            </a:r>
          </a:p>
          <a:p>
            <a:pPr algn="ctr">
              <a:buFontTx/>
              <a:buChar char="-"/>
              <a:defRPr/>
            </a:pPr>
            <a:r>
              <a:rPr lang="en-US" dirty="0">
                <a:solidFill>
                  <a:srgbClr val="444D3E"/>
                </a:solidFill>
              </a:rPr>
              <a:t>Ph.D. in School Psychology</a:t>
            </a:r>
          </a:p>
          <a:p>
            <a:pPr algn="ctr">
              <a:buFontTx/>
              <a:buChar char="-"/>
              <a:defRPr/>
            </a:pPr>
            <a:r>
              <a:rPr lang="en-US" dirty="0">
                <a:solidFill>
                  <a:srgbClr val="444D3E"/>
                </a:solidFill>
              </a:rPr>
              <a:t>Current research interest: </a:t>
            </a:r>
            <a:r>
              <a:rPr lang="en-US" dirty="0" smtClean="0">
                <a:solidFill>
                  <a:srgbClr val="444D3E"/>
                </a:solidFill>
              </a:rPr>
              <a:t>RTI </a:t>
            </a:r>
            <a:r>
              <a:rPr lang="en-US" dirty="0">
                <a:solidFill>
                  <a:srgbClr val="444D3E"/>
                </a:solidFill>
              </a:rPr>
              <a:t>and Vocabulary </a:t>
            </a:r>
          </a:p>
          <a:p>
            <a:pPr algn="ctr">
              <a:defRPr/>
            </a:pPr>
            <a:endParaRPr lang="en-US" sz="800" u="sng" dirty="0">
              <a:solidFill>
                <a:srgbClr val="444D3E"/>
              </a:solidFill>
            </a:endParaRPr>
          </a:p>
          <a:p>
            <a:pPr algn="ctr">
              <a:defRPr/>
            </a:pPr>
            <a:r>
              <a:rPr lang="en-US" u="sng" dirty="0">
                <a:solidFill>
                  <a:srgbClr val="444D3E"/>
                </a:solidFill>
              </a:rPr>
              <a:t>Dr. Richard Sparks</a:t>
            </a:r>
            <a:endParaRPr lang="en-US" dirty="0">
              <a:solidFill>
                <a:srgbClr val="444D3E"/>
              </a:solidFill>
            </a:endParaRPr>
          </a:p>
          <a:p>
            <a:pPr algn="ctr">
              <a:buFontTx/>
              <a:buChar char="-"/>
              <a:defRPr/>
            </a:pPr>
            <a:r>
              <a:rPr lang="en-US" dirty="0" smtClean="0">
                <a:solidFill>
                  <a:srgbClr val="444D3E"/>
                </a:solidFill>
              </a:rPr>
              <a:t>Ed.D. in Special Education </a:t>
            </a:r>
          </a:p>
          <a:p>
            <a:pPr algn="ctr">
              <a:buFontTx/>
              <a:buChar char="-"/>
              <a:defRPr/>
            </a:pPr>
            <a:r>
              <a:rPr lang="en-US" dirty="0" smtClean="0">
                <a:solidFill>
                  <a:srgbClr val="444D3E"/>
                </a:solidFill>
              </a:rPr>
              <a:t>Widely </a:t>
            </a:r>
            <a:r>
              <a:rPr lang="en-US" dirty="0">
                <a:solidFill>
                  <a:srgbClr val="444D3E"/>
                </a:solidFill>
              </a:rPr>
              <a:t>published expert in 2</a:t>
            </a:r>
            <a:r>
              <a:rPr lang="en-US" baseline="30000" dirty="0">
                <a:solidFill>
                  <a:srgbClr val="444D3E"/>
                </a:solidFill>
              </a:rPr>
              <a:t>nd</a:t>
            </a:r>
            <a:r>
              <a:rPr lang="en-US" dirty="0">
                <a:solidFill>
                  <a:srgbClr val="444D3E"/>
                </a:solidFill>
              </a:rPr>
              <a:t> language acquisition and LD</a:t>
            </a:r>
          </a:p>
          <a:p>
            <a:pPr algn="ctr">
              <a:buFontTx/>
              <a:buChar char="-"/>
              <a:defRPr/>
            </a:pPr>
            <a:endParaRPr lang="en-US" sz="800" dirty="0">
              <a:solidFill>
                <a:srgbClr val="444D3E"/>
              </a:solidFill>
            </a:endParaRPr>
          </a:p>
          <a:p>
            <a:pPr algn="ctr">
              <a:defRPr/>
            </a:pPr>
            <a:r>
              <a:rPr lang="en-US" u="sng" dirty="0">
                <a:solidFill>
                  <a:srgbClr val="444D3E"/>
                </a:solidFill>
              </a:rPr>
              <a:t>Dr. Elizabeth </a:t>
            </a:r>
            <a:r>
              <a:rPr lang="en-US" u="sng" dirty="0" smtClean="0">
                <a:solidFill>
                  <a:srgbClr val="444D3E"/>
                </a:solidFill>
              </a:rPr>
              <a:t>Corbo</a:t>
            </a:r>
            <a:endParaRPr lang="en-US" u="sng" dirty="0">
              <a:solidFill>
                <a:srgbClr val="444D3E"/>
              </a:solidFill>
            </a:endParaRPr>
          </a:p>
          <a:p>
            <a:pPr algn="ctr">
              <a:defRPr/>
            </a:pPr>
            <a:r>
              <a:rPr lang="en-US" dirty="0" smtClean="0">
                <a:solidFill>
                  <a:srgbClr val="444D3E"/>
                </a:solidFill>
              </a:rPr>
              <a:t>-Ed.D</a:t>
            </a:r>
            <a:r>
              <a:rPr lang="en-US" dirty="0">
                <a:solidFill>
                  <a:srgbClr val="444D3E"/>
                </a:solidFill>
              </a:rPr>
              <a:t>. in Literacy</a:t>
            </a:r>
          </a:p>
          <a:p>
            <a:pPr algn="ctr">
              <a:defRPr/>
            </a:pPr>
            <a:r>
              <a:rPr lang="en-US" dirty="0">
                <a:solidFill>
                  <a:srgbClr val="444D3E"/>
                </a:solidFill>
              </a:rPr>
              <a:t>-Research interest: Academic Vocabulary and Linguistics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563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Reading </a:t>
            </a:r>
            <a:r>
              <a:rPr lang="en-US" sz="3600" dirty="0"/>
              <a:t>Science </a:t>
            </a:r>
            <a:br>
              <a:rPr lang="en-US" sz="3600" dirty="0"/>
            </a:br>
            <a:r>
              <a:rPr lang="en-US" sz="3600" dirty="0"/>
              <a:t>Adjunct </a:t>
            </a:r>
            <a:r>
              <a:rPr lang="en-US" sz="3600" dirty="0" smtClean="0"/>
              <a:t>Faculty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6600"/>
            <a:ext cx="8229600" cy="4525963"/>
          </a:xfrm>
        </p:spPr>
        <p:txBody>
          <a:bodyPr/>
          <a:lstStyle/>
          <a:p>
            <a:pPr marL="0" lvl="0" indent="0" algn="ctr">
              <a:buNone/>
              <a:defRPr/>
            </a:pPr>
            <a:r>
              <a:rPr lang="en-US" sz="2400" u="sng" dirty="0">
                <a:solidFill>
                  <a:srgbClr val="444D3E"/>
                </a:solidFill>
              </a:rPr>
              <a:t>Orton Gillingham</a:t>
            </a:r>
          </a:p>
          <a:p>
            <a:pPr marL="0" lvl="0" indent="0" algn="ctr">
              <a:buNone/>
              <a:defRPr/>
            </a:pPr>
            <a:r>
              <a:rPr lang="en-US" sz="2400" dirty="0">
                <a:solidFill>
                  <a:srgbClr val="444D3E"/>
                </a:solidFill>
              </a:rPr>
              <a:t>Cadre of Master Teachers</a:t>
            </a:r>
          </a:p>
          <a:p>
            <a:pPr marL="0" lvl="0" indent="0" algn="ctr">
              <a:buNone/>
              <a:defRPr/>
            </a:pPr>
            <a:endParaRPr lang="en-US" sz="2400" dirty="0">
              <a:solidFill>
                <a:srgbClr val="444D3E"/>
              </a:solidFill>
            </a:endParaRPr>
          </a:p>
          <a:p>
            <a:pPr marL="0" lvl="0" indent="0" algn="ctr">
              <a:buNone/>
              <a:defRPr/>
            </a:pPr>
            <a:r>
              <a:rPr lang="en-US" sz="2400" u="sng" dirty="0">
                <a:solidFill>
                  <a:srgbClr val="444D3E"/>
                </a:solidFill>
              </a:rPr>
              <a:t>Directors of the Children’s Dyslexia Centers of Cincinnati </a:t>
            </a:r>
          </a:p>
          <a:p>
            <a:pPr marL="0" lvl="0" indent="0" algn="ctr">
              <a:buNone/>
              <a:defRPr/>
            </a:pPr>
            <a:endParaRPr lang="en-US" sz="2400" dirty="0" smtClean="0">
              <a:solidFill>
                <a:srgbClr val="444D3E"/>
              </a:solidFill>
            </a:endParaRPr>
          </a:p>
          <a:p>
            <a:pPr marL="0" lvl="0" indent="0" algn="ctr">
              <a:buNone/>
              <a:defRPr/>
            </a:pPr>
            <a:endParaRPr lang="en-US" sz="2400" dirty="0">
              <a:solidFill>
                <a:srgbClr val="444D3E"/>
              </a:solidFill>
            </a:endParaRPr>
          </a:p>
          <a:p>
            <a:pPr marL="0" lvl="0" indent="0" algn="ctr">
              <a:buNone/>
              <a:defRPr/>
            </a:pPr>
            <a:r>
              <a:rPr lang="en-US" sz="2400" u="sng" dirty="0">
                <a:solidFill>
                  <a:srgbClr val="444D3E"/>
                </a:solidFill>
              </a:rPr>
              <a:t>National (online) and Local (Cincinnati) LETRS </a:t>
            </a:r>
            <a:r>
              <a:rPr lang="en-US" sz="2400" u="sng" dirty="0" smtClean="0">
                <a:solidFill>
                  <a:srgbClr val="444D3E"/>
                </a:solidFill>
              </a:rPr>
              <a:t>Trainers</a:t>
            </a:r>
            <a:endParaRPr lang="en-US" sz="2400" u="sng" dirty="0">
              <a:solidFill>
                <a:srgbClr val="444D3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69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  <a:defRPr/>
            </a:pPr>
            <a:r>
              <a:rPr lang="en-US" sz="2800" b="1" dirty="0">
                <a:solidFill>
                  <a:srgbClr val="444D3E"/>
                </a:solidFill>
              </a:rPr>
              <a:t>Two courses done per semester but done one at a time. </a:t>
            </a:r>
          </a:p>
          <a:p>
            <a:pPr marL="0" lvl="0" indent="0">
              <a:buNone/>
              <a:defRPr/>
            </a:pPr>
            <a:r>
              <a:rPr lang="en-US" u="sng" dirty="0">
                <a:solidFill>
                  <a:srgbClr val="444D3E"/>
                </a:solidFill>
              </a:rPr>
              <a:t>Online </a:t>
            </a:r>
            <a:r>
              <a:rPr lang="en-US" u="sng" dirty="0" smtClean="0">
                <a:solidFill>
                  <a:srgbClr val="444D3E"/>
                </a:solidFill>
              </a:rPr>
              <a:t>Cohorts</a:t>
            </a:r>
            <a:r>
              <a:rPr lang="en-US" dirty="0" smtClean="0">
                <a:solidFill>
                  <a:srgbClr val="444D3E"/>
                </a:solidFill>
              </a:rPr>
              <a:t>: </a:t>
            </a:r>
            <a:r>
              <a:rPr lang="en-US" dirty="0">
                <a:solidFill>
                  <a:srgbClr val="444D3E"/>
                </a:solidFill>
              </a:rPr>
              <a:t>7 weeks</a:t>
            </a:r>
          </a:p>
          <a:p>
            <a:pPr marL="0" lvl="0" indent="0">
              <a:buNone/>
              <a:defRPr/>
            </a:pPr>
            <a:endParaRPr lang="en-US" sz="800" dirty="0">
              <a:solidFill>
                <a:srgbClr val="444D3E"/>
              </a:solidFill>
            </a:endParaRPr>
          </a:p>
          <a:p>
            <a:pPr marL="0" lvl="0" indent="0">
              <a:buNone/>
              <a:defRPr/>
            </a:pPr>
            <a:r>
              <a:rPr lang="en-US" u="sng" dirty="0" smtClean="0">
                <a:solidFill>
                  <a:srgbClr val="444D3E"/>
                </a:solidFill>
              </a:rPr>
              <a:t>Face-to-Face </a:t>
            </a:r>
            <a:r>
              <a:rPr lang="en-US" u="sng" dirty="0">
                <a:solidFill>
                  <a:srgbClr val="444D3E"/>
                </a:solidFill>
              </a:rPr>
              <a:t>Cohorts</a:t>
            </a:r>
            <a:r>
              <a:rPr lang="en-US" dirty="0">
                <a:solidFill>
                  <a:srgbClr val="444D3E"/>
                </a:solidFill>
              </a:rPr>
              <a:t>:</a:t>
            </a:r>
          </a:p>
          <a:p>
            <a:pPr marL="0" lvl="0" indent="0">
              <a:buNone/>
              <a:defRPr/>
            </a:pPr>
            <a:r>
              <a:rPr lang="en-US" dirty="0">
                <a:solidFill>
                  <a:srgbClr val="444D3E"/>
                </a:solidFill>
              </a:rPr>
              <a:t>School year courses offered: 8 week semester</a:t>
            </a:r>
          </a:p>
          <a:p>
            <a:pPr marL="457200" lvl="0" indent="-457200">
              <a:buFontTx/>
              <a:buChar char="-"/>
              <a:defRPr/>
            </a:pPr>
            <a:r>
              <a:rPr lang="en-US" sz="2800" dirty="0">
                <a:solidFill>
                  <a:srgbClr val="444D3E"/>
                </a:solidFill>
              </a:rPr>
              <a:t>Saturdays, 8-3:30 (4 all day sessions)</a:t>
            </a:r>
          </a:p>
          <a:p>
            <a:pPr marL="457200" lvl="0" indent="-457200">
              <a:buFontTx/>
              <a:buChar char="-"/>
              <a:defRPr/>
            </a:pPr>
            <a:r>
              <a:rPr lang="en-US" sz="2800" dirty="0">
                <a:solidFill>
                  <a:srgbClr val="444D3E"/>
                </a:solidFill>
              </a:rPr>
              <a:t>Tuesday evenings 4:30-8:30 (530 and 592)</a:t>
            </a:r>
          </a:p>
          <a:p>
            <a:pPr marL="0" lvl="0" indent="0">
              <a:buNone/>
              <a:defRPr/>
            </a:pPr>
            <a:r>
              <a:rPr lang="en-US" dirty="0">
                <a:solidFill>
                  <a:srgbClr val="444D3E"/>
                </a:solidFill>
              </a:rPr>
              <a:t>Summer Courses offered: 6 week semester</a:t>
            </a:r>
          </a:p>
          <a:p>
            <a:pPr lvl="0">
              <a:defRPr/>
            </a:pPr>
            <a:r>
              <a:rPr lang="en-US" dirty="0">
                <a:solidFill>
                  <a:srgbClr val="444D3E"/>
                </a:solidFill>
              </a:rPr>
              <a:t>- </a:t>
            </a:r>
            <a:r>
              <a:rPr lang="en-US" sz="2800" dirty="0">
                <a:solidFill>
                  <a:srgbClr val="444D3E"/>
                </a:solidFill>
              </a:rPr>
              <a:t>Daytime workshops</a:t>
            </a:r>
          </a:p>
          <a:p>
            <a:pPr marL="457200" lvl="1" indent="0" algn="ctr">
              <a:buNone/>
              <a:defRPr/>
            </a:pPr>
            <a:endParaRPr lang="en-US" dirty="0">
              <a:solidFill>
                <a:srgbClr val="444D3E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55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444D3E"/>
                </a:solidFill>
              </a:rPr>
              <a:t>Ohio Reading Endorsement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7663" lvl="0" indent="-347663">
              <a:spcAft>
                <a:spcPts val="600"/>
              </a:spcAft>
              <a:buNone/>
              <a:defRPr/>
            </a:pPr>
            <a:r>
              <a:rPr lang="en-US" sz="2800" dirty="0">
                <a:solidFill>
                  <a:srgbClr val="444D3E"/>
                </a:solidFill>
              </a:rPr>
              <a:t>1.	</a:t>
            </a:r>
            <a:r>
              <a:rPr lang="en-US" sz="2800" u="sng" dirty="0">
                <a:solidFill>
                  <a:srgbClr val="444D3E"/>
                </a:solidFill>
              </a:rPr>
              <a:t>12 hours (9 if AYA) of reading coursework </a:t>
            </a:r>
            <a:r>
              <a:rPr lang="en-US" sz="2800" dirty="0">
                <a:solidFill>
                  <a:srgbClr val="444D3E"/>
                </a:solidFill>
              </a:rPr>
              <a:t>from undergraduate or graduate work prior to the 18 hours of coursework below. </a:t>
            </a:r>
          </a:p>
          <a:p>
            <a:pPr marL="347663" lvl="0" indent="-347663">
              <a:buFont typeface="Arial" pitchFamily="34" charset="0"/>
              <a:buAutoNum type="arabicPeriod" startAt="2"/>
              <a:defRPr/>
            </a:pPr>
            <a:endParaRPr lang="en-US" sz="2800" u="sng" dirty="0" smtClean="0">
              <a:solidFill>
                <a:srgbClr val="444D3E"/>
              </a:solidFill>
            </a:endParaRPr>
          </a:p>
          <a:p>
            <a:pPr marL="347663" lvl="0" indent="-347663">
              <a:buFont typeface="Arial" pitchFamily="34" charset="0"/>
              <a:buAutoNum type="arabicPeriod" startAt="2"/>
              <a:defRPr/>
            </a:pPr>
            <a:r>
              <a:rPr lang="en-US" sz="2800" u="sng" dirty="0" smtClean="0">
                <a:solidFill>
                  <a:srgbClr val="444D3E"/>
                </a:solidFill>
              </a:rPr>
              <a:t>Coursework </a:t>
            </a:r>
            <a:r>
              <a:rPr lang="en-US" sz="2800" u="sng" dirty="0">
                <a:solidFill>
                  <a:srgbClr val="444D3E"/>
                </a:solidFill>
              </a:rPr>
              <a:t>Requirements (18 hours)</a:t>
            </a:r>
          </a:p>
          <a:p>
            <a:pPr marL="347663" lvl="1" indent="0">
              <a:buNone/>
              <a:defRPr/>
            </a:pPr>
            <a:r>
              <a:rPr lang="en-US" dirty="0">
                <a:solidFill>
                  <a:srgbClr val="444D3E"/>
                </a:solidFill>
              </a:rPr>
              <a:t>RDG 504, Children &amp; Adolescent Literature (or possibly RDG 532 or  </a:t>
            </a:r>
            <a:r>
              <a:rPr lang="en-US" dirty="0" smtClean="0">
                <a:solidFill>
                  <a:srgbClr val="444D3E"/>
                </a:solidFill>
              </a:rPr>
              <a:t>    RDG </a:t>
            </a:r>
            <a:r>
              <a:rPr lang="en-US" dirty="0">
                <a:solidFill>
                  <a:srgbClr val="444D3E"/>
                </a:solidFill>
              </a:rPr>
              <a:t>592)</a:t>
            </a:r>
          </a:p>
          <a:p>
            <a:pPr marL="566738" lvl="0" indent="-219075">
              <a:buNone/>
              <a:defRPr/>
            </a:pPr>
            <a:r>
              <a:rPr lang="en-US" sz="2800" dirty="0">
                <a:solidFill>
                  <a:srgbClr val="444D3E"/>
                </a:solidFill>
              </a:rPr>
              <a:t>RDG 505, The Psychology of Reading*</a:t>
            </a:r>
          </a:p>
          <a:p>
            <a:pPr marL="566738" lvl="0" indent="-219075">
              <a:buNone/>
              <a:defRPr/>
            </a:pPr>
            <a:r>
              <a:rPr lang="en-US" sz="2800" dirty="0">
                <a:solidFill>
                  <a:srgbClr val="444D3E"/>
                </a:solidFill>
              </a:rPr>
              <a:t>RDG 530, Phonics and Linguistics* </a:t>
            </a:r>
          </a:p>
          <a:p>
            <a:pPr marL="566738" lvl="0" indent="-219075">
              <a:buNone/>
              <a:defRPr/>
            </a:pPr>
            <a:r>
              <a:rPr lang="en-US" sz="2800" dirty="0">
                <a:solidFill>
                  <a:srgbClr val="444D3E"/>
                </a:solidFill>
              </a:rPr>
              <a:t>RDG 540, Fluency and Comprehension*</a:t>
            </a:r>
          </a:p>
          <a:p>
            <a:pPr marL="566738" lvl="0" indent="-219075">
              <a:buNone/>
              <a:defRPr/>
            </a:pPr>
            <a:r>
              <a:rPr lang="en-US" sz="2800" dirty="0">
                <a:solidFill>
                  <a:srgbClr val="444D3E"/>
                </a:solidFill>
              </a:rPr>
              <a:t>RDG 538, Diagnosis and Remediation*</a:t>
            </a:r>
          </a:p>
          <a:p>
            <a:pPr marL="566738" lvl="0" indent="-219075">
              <a:buNone/>
              <a:defRPr/>
            </a:pPr>
            <a:r>
              <a:rPr lang="en-US" sz="2800" dirty="0">
                <a:solidFill>
                  <a:srgbClr val="444D3E"/>
                </a:solidFill>
              </a:rPr>
              <a:t>RDG 591, Evidence-based Practicum*</a:t>
            </a:r>
            <a:r>
              <a:rPr lang="en-US" sz="2200" dirty="0">
                <a:solidFill>
                  <a:srgbClr val="444D3E"/>
                </a:solidFill>
              </a:rPr>
              <a:t> </a:t>
            </a:r>
            <a:r>
              <a:rPr lang="en-US" sz="2800" dirty="0">
                <a:solidFill>
                  <a:srgbClr val="444D3E"/>
                </a:solidFill>
              </a:rPr>
              <a:t>includes </a:t>
            </a:r>
            <a:r>
              <a:rPr lang="en-US" sz="2800" dirty="0" smtClean="0">
                <a:solidFill>
                  <a:srgbClr val="444D3E"/>
                </a:solidFill>
              </a:rPr>
              <a:t>105 hr </a:t>
            </a:r>
            <a:r>
              <a:rPr lang="en-US" sz="2800" dirty="0">
                <a:solidFill>
                  <a:srgbClr val="444D3E"/>
                </a:solidFill>
              </a:rPr>
              <a:t>Practicum  </a:t>
            </a:r>
          </a:p>
          <a:p>
            <a:pPr marL="566738" lvl="0" indent="-219075">
              <a:buNone/>
              <a:defRPr/>
            </a:pPr>
            <a:endParaRPr lang="en-US" sz="2800" dirty="0">
              <a:solidFill>
                <a:srgbClr val="444D3E"/>
              </a:solidFill>
            </a:endParaRPr>
          </a:p>
          <a:p>
            <a:pPr marL="347663" lvl="0" indent="-347663">
              <a:buNone/>
              <a:defRPr/>
            </a:pPr>
            <a:r>
              <a:rPr lang="en-US" b="1" dirty="0">
                <a:solidFill>
                  <a:srgbClr val="444D3E"/>
                </a:solidFill>
              </a:rPr>
              <a:t>3. </a:t>
            </a:r>
            <a:r>
              <a:rPr lang="en-US" sz="3000" b="1" dirty="0">
                <a:solidFill>
                  <a:srgbClr val="444D3E"/>
                </a:solidFill>
              </a:rPr>
              <a:t>Ohio Assessments for </a:t>
            </a:r>
            <a:r>
              <a:rPr lang="en-US" sz="3000" b="1" dirty="0" smtClean="0">
                <a:solidFill>
                  <a:srgbClr val="444D3E"/>
                </a:solidFill>
              </a:rPr>
              <a:t>Educators-Reading Subtest 1 and 2</a:t>
            </a:r>
            <a:endParaRPr lang="en-US" sz="3000" b="1" dirty="0">
              <a:solidFill>
                <a:srgbClr val="444D3E"/>
              </a:solidFill>
            </a:endParaRPr>
          </a:p>
          <a:p>
            <a:pPr marL="347663" lvl="0" indent="-347663">
              <a:buNone/>
              <a:defRPr/>
            </a:pPr>
            <a:r>
              <a:rPr lang="en-US" sz="3000" b="1" dirty="0">
                <a:solidFill>
                  <a:srgbClr val="444D3E"/>
                </a:solidFill>
              </a:rPr>
              <a:t>4. Application to the State of </a:t>
            </a:r>
            <a:r>
              <a:rPr lang="en-US" sz="3000" b="1" dirty="0" smtClean="0">
                <a:solidFill>
                  <a:srgbClr val="444D3E"/>
                </a:solidFill>
              </a:rPr>
              <a:t>Ohio</a:t>
            </a:r>
            <a:endParaRPr lang="en-US" sz="3000" b="1" dirty="0">
              <a:solidFill>
                <a:srgbClr val="444D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67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45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Course Rotation: Ohio Reading Endorsement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243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3 semesters to complete </a:t>
            </a:r>
          </a:p>
          <a:p>
            <a:pPr marL="0" indent="0">
              <a:buNone/>
            </a:pPr>
            <a:r>
              <a:rPr lang="en-US" dirty="0" smtClean="0"/>
              <a:t>Example Schedule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Fall: RDG 505 then RDG 540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Spring: RDG 538 then RDG 530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Summer or Fall: RDG 504 and RDG 591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 For online RDG 591 and 504 are done in the fall semester.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930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729</Words>
  <Application>Microsoft Macintosh PowerPoint</Application>
  <PresentationFormat>On-screen Show (4:3)</PresentationFormat>
  <Paragraphs>157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Custom Design</vt:lpstr>
      <vt:lpstr>PowerPoint Presentation</vt:lpstr>
      <vt:lpstr>Agenda</vt:lpstr>
      <vt:lpstr>Program Quality </vt:lpstr>
      <vt:lpstr>Program Components</vt:lpstr>
      <vt:lpstr>MSJU Faculty </vt:lpstr>
      <vt:lpstr>Reading Science  Adjunct Faculty</vt:lpstr>
      <vt:lpstr>Course Schedule</vt:lpstr>
      <vt:lpstr>Ohio Reading Endorsement</vt:lpstr>
      <vt:lpstr>Course Rotation: Ohio Reading Endorsement</vt:lpstr>
      <vt:lpstr>Ohio Reading Endorsement Practicum Requirement </vt:lpstr>
      <vt:lpstr>Ohio Assessment for Educators Reading Subtest 1 and 2 </vt:lpstr>
      <vt:lpstr>Dyslexia Certificate </vt:lpstr>
      <vt:lpstr>Reading Master’s Degree</vt:lpstr>
      <vt:lpstr>Time to Complete the MA</vt:lpstr>
      <vt:lpstr>Additional Program  Requirements for ALL Programs</vt:lpstr>
      <vt:lpstr>Current Costs 2014-2015</vt:lpstr>
      <vt:lpstr>Application Deadlines</vt:lpstr>
      <vt:lpstr>Application Process</vt:lpstr>
      <vt:lpstr>Contact Us With Questions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Adams, Catherine</dc:creator>
  <cp:lastModifiedBy>Byrd Tara</cp:lastModifiedBy>
  <cp:revision>23</cp:revision>
  <dcterms:created xsi:type="dcterms:W3CDTF">2014-06-12T16:14:00Z</dcterms:created>
  <dcterms:modified xsi:type="dcterms:W3CDTF">2014-11-08T21:38:26Z</dcterms:modified>
</cp:coreProperties>
</file>